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556500" cy="10680700"/>
  <p:notesSz cx="7556500" cy="106807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1017"/>
            <a:ext cx="6423025" cy="2242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1192"/>
            <a:ext cx="5289550" cy="2670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6561"/>
            <a:ext cx="3287077" cy="7049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6561"/>
            <a:ext cx="3287077" cy="7049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2400" y="2959735"/>
            <a:ext cx="5511698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6561"/>
            <a:ext cx="6800850" cy="7049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33051"/>
            <a:ext cx="2418080" cy="53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33051"/>
            <a:ext cx="1737995" cy="53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33051"/>
            <a:ext cx="1737995" cy="53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udioluongo.eu/" TargetMode="External"/><Relationship Id="rId3" Type="http://schemas.openxmlformats.org/officeDocument/2006/relationships/hyperlink" Target="http://www.caminiticommercialisti.it/" TargetMode="External"/><Relationship Id="rId4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info@studioluongo.eu" TargetMode="External"/><Relationship Id="rId3" Type="http://schemas.openxmlformats.org/officeDocument/2006/relationships/hyperlink" Target="mailto:info@caminiticommercialisti.it" TargetMode="Externa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info@studioluongo.eu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info@caminiticommercialisti.it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95"/>
              </a:spcBef>
            </a:pPr>
            <a:r>
              <a:rPr dirty="0" spc="5"/>
              <a:t>LC </a:t>
            </a:r>
            <a:r>
              <a:rPr dirty="0" spc="10"/>
              <a:t>Associati</a:t>
            </a:r>
            <a:r>
              <a:rPr dirty="0" spc="65"/>
              <a:t> </a:t>
            </a:r>
            <a:r>
              <a:rPr dirty="0" spc="10"/>
              <a:t>Consulting</a:t>
            </a:r>
          </a:p>
          <a:p>
            <a:pPr algn="ctr">
              <a:lnSpc>
                <a:spcPct val="100000"/>
              </a:lnSpc>
              <a:spcBef>
                <a:spcPts val="85"/>
              </a:spcBef>
            </a:pPr>
            <a:r>
              <a:rPr dirty="0" spc="10"/>
              <a:t>Economisti </a:t>
            </a:r>
            <a:r>
              <a:rPr dirty="0" spc="-5"/>
              <a:t>e </a:t>
            </a:r>
            <a:r>
              <a:rPr dirty="0" spc="5"/>
              <a:t>giuristi</a:t>
            </a:r>
            <a:r>
              <a:rPr dirty="0" spc="95"/>
              <a:t> </a:t>
            </a:r>
            <a:r>
              <a:rPr dirty="0" spc="10"/>
              <a:t>d’impresa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57501" y="6378321"/>
            <a:ext cx="5029835" cy="71691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5080" indent="8890">
              <a:lnSpc>
                <a:spcPct val="101299"/>
              </a:lnSpc>
              <a:spcBef>
                <a:spcPts val="70"/>
              </a:spcBef>
            </a:pPr>
            <a:r>
              <a:rPr dirty="0" u="heavy" sz="2250" spc="-160">
                <a:solidFill>
                  <a:srgbClr val="365F91"/>
                </a:solidFill>
                <a:uFill>
                  <a:solidFill>
                    <a:srgbClr val="365F91"/>
                  </a:solidFill>
                </a:uFill>
                <a:latin typeface="Century Gothic"/>
                <a:cs typeface="Century Gothic"/>
                <a:hlinkClick r:id="rId2"/>
              </a:rPr>
              <a:t>http://www.studioluongo.eu </a:t>
            </a:r>
            <a:r>
              <a:rPr dirty="0" sz="2250" spc="-160">
                <a:solidFill>
                  <a:srgbClr val="365F91"/>
                </a:solidFill>
                <a:latin typeface="Century Gothic"/>
                <a:cs typeface="Century Gothic"/>
              </a:rPr>
              <a:t> </a:t>
            </a:r>
            <a:r>
              <a:rPr dirty="0" u="heavy" sz="2250" spc="-5">
                <a:solidFill>
                  <a:srgbClr val="365F91"/>
                </a:solidFill>
                <a:uFill>
                  <a:solidFill>
                    <a:srgbClr val="365F91"/>
                  </a:solidFill>
                </a:uFill>
                <a:latin typeface="Century Gothic"/>
                <a:cs typeface="Century Gothic"/>
                <a:hlinkClick r:id="rId3"/>
              </a:rPr>
              <a:t>http://www.caminiticommercialisti.it</a:t>
            </a:r>
            <a:endParaRPr sz="225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5100" y="508000"/>
            <a:ext cx="1237830" cy="6908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52450" y="4657725"/>
            <a:ext cx="6475730" cy="38100"/>
          </a:xfrm>
          <a:custGeom>
            <a:avLst/>
            <a:gdLst/>
            <a:ahLst/>
            <a:cxnLst/>
            <a:rect l="l" t="t" r="r" b="b"/>
            <a:pathLst>
              <a:path w="6475730" h="38100">
                <a:moveTo>
                  <a:pt x="0" y="0"/>
                </a:moveTo>
                <a:lnTo>
                  <a:pt x="6475730" y="38100"/>
                </a:lnTo>
              </a:path>
            </a:pathLst>
          </a:custGeom>
          <a:ln w="12192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892" y="267716"/>
            <a:ext cx="157416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40" b="1">
                <a:latin typeface="Century Gothic"/>
                <a:cs typeface="Century Gothic"/>
              </a:rPr>
              <a:t>Considerazioni</a:t>
            </a:r>
            <a:r>
              <a:rPr dirty="0" sz="1300" spc="-55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Finali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892" y="660908"/>
            <a:ext cx="341122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1790" algn="l"/>
                <a:tab pos="1200785" algn="l"/>
                <a:tab pos="1811020" algn="l"/>
                <a:tab pos="2312670" algn="l"/>
                <a:tab pos="3141980" algn="l"/>
              </a:tabLst>
            </a:pPr>
            <a:r>
              <a:rPr dirty="0" sz="1300" spc="-75">
                <a:latin typeface="Century Gothic"/>
                <a:cs typeface="Century Gothic"/>
              </a:rPr>
              <a:t>G</a:t>
            </a:r>
            <a:r>
              <a:rPr dirty="0" sz="1300" spc="-15">
                <a:latin typeface="Century Gothic"/>
                <a:cs typeface="Century Gothic"/>
              </a:rPr>
              <a:t>l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45">
                <a:latin typeface="Century Gothic"/>
                <a:cs typeface="Century Gothic"/>
              </a:rPr>
              <a:t>d</a:t>
            </a:r>
            <a:r>
              <a:rPr dirty="0" sz="1300" spc="-50">
                <a:latin typeface="Century Gothic"/>
                <a:cs typeface="Century Gothic"/>
              </a:rPr>
              <a:t>eg</a:t>
            </a:r>
            <a:r>
              <a:rPr dirty="0" sz="1300" spc="-50">
                <a:latin typeface="Century Gothic"/>
                <a:cs typeface="Century Gothic"/>
              </a:rPr>
              <a:t>u</a:t>
            </a:r>
            <a:r>
              <a:rPr dirty="0" sz="1300" spc="-40">
                <a:latin typeface="Century Gothic"/>
                <a:cs typeface="Century Gothic"/>
              </a:rPr>
              <a:t>at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45">
                <a:latin typeface="Century Gothic"/>
                <a:cs typeface="Century Gothic"/>
              </a:rPr>
              <a:t>as</a:t>
            </a:r>
            <a:r>
              <a:rPr dirty="0" sz="1300" spc="-20">
                <a:latin typeface="Century Gothic"/>
                <a:cs typeface="Century Gothic"/>
              </a:rPr>
              <a:t>s</a:t>
            </a:r>
            <a:r>
              <a:rPr dirty="0" sz="1300" spc="-30">
                <a:latin typeface="Century Gothic"/>
                <a:cs typeface="Century Gothic"/>
              </a:rPr>
              <a:t>ett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45">
                <a:latin typeface="Century Gothic"/>
                <a:cs typeface="Century Gothic"/>
              </a:rPr>
              <a:t>so</a:t>
            </a:r>
            <a:r>
              <a:rPr dirty="0" sz="1300" spc="-45">
                <a:latin typeface="Century Gothic"/>
                <a:cs typeface="Century Gothic"/>
              </a:rPr>
              <a:t>n</a:t>
            </a:r>
            <a:r>
              <a:rPr dirty="0" sz="1300" spc="-55">
                <a:latin typeface="Century Gothic"/>
                <a:cs typeface="Century Gothic"/>
              </a:rPr>
              <a:t>o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45">
                <a:latin typeface="Century Gothic"/>
                <a:cs typeface="Century Gothic"/>
              </a:rPr>
              <a:t>es</a:t>
            </a:r>
            <a:r>
              <a:rPr dirty="0" sz="1300" spc="-20">
                <a:latin typeface="Century Gothic"/>
                <a:cs typeface="Century Gothic"/>
              </a:rPr>
              <a:t>s</a:t>
            </a:r>
            <a:r>
              <a:rPr dirty="0" sz="1300" spc="-45">
                <a:latin typeface="Century Gothic"/>
                <a:cs typeface="Century Gothic"/>
              </a:rPr>
              <a:t>en</a:t>
            </a:r>
            <a:r>
              <a:rPr dirty="0" sz="1300" spc="-35">
                <a:latin typeface="Century Gothic"/>
                <a:cs typeface="Century Gothic"/>
              </a:rPr>
              <a:t>zia</a:t>
            </a:r>
            <a:r>
              <a:rPr dirty="0" sz="1300" spc="-15">
                <a:latin typeface="Century Gothic"/>
                <a:cs typeface="Century Gothic"/>
              </a:rPr>
              <a:t>l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40">
                <a:latin typeface="Century Gothic"/>
                <a:cs typeface="Century Gothic"/>
              </a:rPr>
              <a:t>p</a:t>
            </a:r>
            <a:r>
              <a:rPr dirty="0" sz="1300" spc="-40">
                <a:latin typeface="Century Gothic"/>
                <a:cs typeface="Century Gothic"/>
              </a:rPr>
              <a:t>er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892" y="860195"/>
            <a:ext cx="3411854" cy="23590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95"/>
              </a:spcBef>
            </a:pPr>
            <a:r>
              <a:rPr dirty="0" sz="1300" spc="-40">
                <a:latin typeface="Century Gothic"/>
                <a:cs typeface="Century Gothic"/>
              </a:rPr>
              <a:t>garantire </a:t>
            </a:r>
            <a:r>
              <a:rPr dirty="0" sz="1300" spc="-35">
                <a:latin typeface="Century Gothic"/>
                <a:cs typeface="Century Gothic"/>
              </a:rPr>
              <a:t>la continuità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15">
                <a:latin typeface="Century Gothic"/>
                <a:cs typeface="Century Gothic"/>
              </a:rPr>
              <a:t>il </a:t>
            </a:r>
            <a:r>
              <a:rPr dirty="0" sz="1300" spc="-45">
                <a:latin typeface="Century Gothic"/>
                <a:cs typeface="Century Gothic"/>
              </a:rPr>
              <a:t>successo  </a:t>
            </a:r>
            <a:r>
              <a:rPr dirty="0" sz="1300" spc="-35">
                <a:latin typeface="Century Gothic"/>
                <a:cs typeface="Century Gothic"/>
              </a:rPr>
              <a:t>dell'impresa, soprattutto </a:t>
            </a:r>
            <a:r>
              <a:rPr dirty="0" sz="1300" spc="-40">
                <a:latin typeface="Century Gothic"/>
                <a:cs typeface="Century Gothic"/>
              </a:rPr>
              <a:t>per </a:t>
            </a:r>
            <a:r>
              <a:rPr dirty="0" sz="1300" spc="-35">
                <a:latin typeface="Century Gothic"/>
                <a:cs typeface="Century Gothic"/>
              </a:rPr>
              <a:t>le </a:t>
            </a:r>
            <a:r>
              <a:rPr dirty="0" sz="1300" spc="-40">
                <a:latin typeface="Century Gothic"/>
                <a:cs typeface="Century Gothic"/>
              </a:rPr>
              <a:t>piccole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50">
                <a:latin typeface="Century Gothic"/>
                <a:cs typeface="Century Gothic"/>
              </a:rPr>
              <a:t>medie </a:t>
            </a:r>
            <a:r>
              <a:rPr dirty="0" sz="1300" spc="-40">
                <a:latin typeface="Century Gothic"/>
                <a:cs typeface="Century Gothic"/>
              </a:rPr>
              <a:t>imprese. </a:t>
            </a:r>
            <a:r>
              <a:rPr dirty="0" sz="1300" spc="-35">
                <a:latin typeface="Century Gothic"/>
                <a:cs typeface="Century Gothic"/>
              </a:rPr>
              <a:t>Distribuire </a:t>
            </a:r>
            <a:r>
              <a:rPr dirty="0" sz="1300" spc="-20">
                <a:latin typeface="Century Gothic"/>
                <a:cs typeface="Century Gothic"/>
              </a:rPr>
              <a:t>il </a:t>
            </a:r>
            <a:r>
              <a:rPr dirty="0" sz="1300" spc="-40">
                <a:latin typeface="Century Gothic"/>
                <a:cs typeface="Century Gothic"/>
              </a:rPr>
              <a:t>sapere </a:t>
            </a:r>
            <a:r>
              <a:rPr dirty="0" sz="1300" spc="-35">
                <a:latin typeface="Century Gothic"/>
                <a:cs typeface="Century Gothic"/>
              </a:rPr>
              <a:t>all'interno  </a:t>
            </a:r>
            <a:r>
              <a:rPr dirty="0" sz="1300" spc="-40">
                <a:latin typeface="Century Gothic"/>
                <a:cs typeface="Century Gothic"/>
              </a:rPr>
              <a:t>dell'azienda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40">
                <a:latin typeface="Century Gothic"/>
                <a:cs typeface="Century Gothic"/>
              </a:rPr>
              <a:t>accrescere </a:t>
            </a:r>
            <a:r>
              <a:rPr dirty="0" sz="1300" spc="-35">
                <a:latin typeface="Century Gothic"/>
                <a:cs typeface="Century Gothic"/>
              </a:rPr>
              <a:t>le </a:t>
            </a:r>
            <a:r>
              <a:rPr dirty="0" sz="1300" spc="-45">
                <a:latin typeface="Century Gothic"/>
                <a:cs typeface="Century Gothic"/>
              </a:rPr>
              <a:t>competenze  </a:t>
            </a:r>
            <a:r>
              <a:rPr dirty="0" sz="1300" spc="-50">
                <a:latin typeface="Century Gothic"/>
                <a:cs typeface="Century Gothic"/>
              </a:rPr>
              <a:t>sono </a:t>
            </a:r>
            <a:r>
              <a:rPr dirty="0" sz="1300" spc="-35">
                <a:latin typeface="Century Gothic"/>
                <a:cs typeface="Century Gothic"/>
              </a:rPr>
              <a:t>strategie cruciali </a:t>
            </a:r>
            <a:r>
              <a:rPr dirty="0" sz="1300" spc="-45">
                <a:latin typeface="Century Gothic"/>
                <a:cs typeface="Century Gothic"/>
              </a:rPr>
              <a:t>per </a:t>
            </a:r>
            <a:r>
              <a:rPr dirty="0" sz="1300" spc="-40">
                <a:latin typeface="Century Gothic"/>
                <a:cs typeface="Century Gothic"/>
              </a:rPr>
              <a:t>affrontare questo  compito. </a:t>
            </a:r>
            <a:r>
              <a:rPr dirty="0" sz="1300" spc="-20">
                <a:latin typeface="Century Gothic"/>
                <a:cs typeface="Century Gothic"/>
              </a:rPr>
              <a:t>I </a:t>
            </a:r>
            <a:r>
              <a:rPr dirty="0" sz="1300" spc="-35">
                <a:latin typeface="Century Gothic"/>
                <a:cs typeface="Century Gothic"/>
              </a:rPr>
              <a:t>professionisti </a:t>
            </a:r>
            <a:r>
              <a:rPr dirty="0" sz="1300" spc="-50">
                <a:latin typeface="Century Gothic"/>
                <a:cs typeface="Century Gothic"/>
              </a:rPr>
              <a:t>che </a:t>
            </a:r>
            <a:r>
              <a:rPr dirty="0" sz="1300" spc="-40">
                <a:latin typeface="Century Gothic"/>
                <a:cs typeface="Century Gothic"/>
              </a:rPr>
              <a:t>collaborano </a:t>
            </a:r>
            <a:r>
              <a:rPr dirty="0" sz="1300" spc="-50">
                <a:latin typeface="Century Gothic"/>
                <a:cs typeface="Century Gothic"/>
              </a:rPr>
              <a:t>con  </a:t>
            </a:r>
            <a:r>
              <a:rPr dirty="0" sz="1300" spc="-35">
                <a:latin typeface="Century Gothic"/>
                <a:cs typeface="Century Gothic"/>
              </a:rPr>
              <a:t>le </a:t>
            </a:r>
            <a:r>
              <a:rPr dirty="0" sz="1300" spc="-40">
                <a:latin typeface="Century Gothic"/>
                <a:cs typeface="Century Gothic"/>
              </a:rPr>
              <a:t>aziende </a:t>
            </a:r>
            <a:r>
              <a:rPr dirty="0" sz="1300" spc="-45">
                <a:latin typeface="Century Gothic"/>
                <a:cs typeface="Century Gothic"/>
              </a:rPr>
              <a:t>possono </a:t>
            </a:r>
            <a:r>
              <a:rPr dirty="0" sz="1300" spc="-30">
                <a:latin typeface="Century Gothic"/>
                <a:cs typeface="Century Gothic"/>
              </a:rPr>
              <a:t>offrire </a:t>
            </a:r>
            <a:r>
              <a:rPr dirty="0" sz="1300" spc="-45">
                <a:latin typeface="Century Gothic"/>
                <a:cs typeface="Century Gothic"/>
              </a:rPr>
              <a:t>un </a:t>
            </a:r>
            <a:r>
              <a:rPr dirty="0" sz="1300" spc="-40">
                <a:latin typeface="Century Gothic"/>
                <a:cs typeface="Century Gothic"/>
              </a:rPr>
              <a:t>valido  contributo </a:t>
            </a:r>
            <a:r>
              <a:rPr dirty="0" sz="1300" spc="-35">
                <a:latin typeface="Century Gothic"/>
                <a:cs typeface="Century Gothic"/>
              </a:rPr>
              <a:t>in </a:t>
            </a:r>
            <a:r>
              <a:rPr dirty="0" sz="1300" spc="-45">
                <a:latin typeface="Century Gothic"/>
                <a:cs typeface="Century Gothic"/>
              </a:rPr>
              <a:t>questo</a:t>
            </a:r>
            <a:r>
              <a:rPr dirty="0" sz="1300" spc="3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processo.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1892" y="3297454"/>
            <a:ext cx="3412490" cy="60769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300" spc="-55">
                <a:latin typeface="Century Gothic"/>
                <a:cs typeface="Century Gothic"/>
              </a:rPr>
              <a:t>LC  </a:t>
            </a:r>
            <a:r>
              <a:rPr dirty="0" sz="1300" spc="-35">
                <a:latin typeface="Century Gothic"/>
                <a:cs typeface="Century Gothic"/>
              </a:rPr>
              <a:t>Associati,  </a:t>
            </a:r>
            <a:r>
              <a:rPr dirty="0" sz="1300" spc="-40">
                <a:latin typeface="Century Gothic"/>
                <a:cs typeface="Century Gothic"/>
              </a:rPr>
              <a:t>attraverso  </a:t>
            </a:r>
            <a:r>
              <a:rPr dirty="0" sz="1300" spc="-30">
                <a:latin typeface="Century Gothic"/>
                <a:cs typeface="Century Gothic"/>
              </a:rPr>
              <a:t>l’utilizzo  </a:t>
            </a:r>
            <a:r>
              <a:rPr dirty="0" sz="1300" spc="-40">
                <a:latin typeface="Century Gothic"/>
                <a:cs typeface="Century Gothic"/>
              </a:rPr>
              <a:t>di</a:t>
            </a:r>
            <a:r>
              <a:rPr dirty="0" sz="1300" spc="-3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software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300" spc="-35">
                <a:latin typeface="Century Gothic"/>
                <a:cs typeface="Century Gothic"/>
              </a:rPr>
              <a:t>specializzati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0">
                <a:latin typeface="Century Gothic"/>
                <a:cs typeface="Century Gothic"/>
              </a:rPr>
              <a:t>sulla </a:t>
            </a:r>
            <a:r>
              <a:rPr dirty="0" sz="1300" spc="-45">
                <a:latin typeface="Century Gothic"/>
                <a:cs typeface="Century Gothic"/>
              </a:rPr>
              <a:t>base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5">
                <a:latin typeface="Century Gothic"/>
                <a:cs typeface="Century Gothic"/>
              </a:rPr>
              <a:t>situazioni</a:t>
            </a:r>
            <a:r>
              <a:rPr dirty="0" sz="1300" spc="-24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contabili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1892" y="3881144"/>
            <a:ext cx="3415029" cy="206628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200"/>
              </a:lnSpc>
              <a:spcBef>
                <a:spcPts val="95"/>
              </a:spcBef>
            </a:pPr>
            <a:r>
              <a:rPr dirty="0" sz="1300" spc="-40">
                <a:latin typeface="Century Gothic"/>
                <a:cs typeface="Century Gothic"/>
              </a:rPr>
              <a:t>periodiche, </a:t>
            </a:r>
            <a:r>
              <a:rPr dirty="0" sz="1300" spc="-35">
                <a:latin typeface="Century Gothic"/>
                <a:cs typeface="Century Gothic"/>
              </a:rPr>
              <a:t>effettua </a:t>
            </a:r>
            <a:r>
              <a:rPr dirty="0" sz="1300" spc="-45">
                <a:latin typeface="Century Gothic"/>
                <a:cs typeface="Century Gothic"/>
              </a:rPr>
              <a:t>un </a:t>
            </a:r>
            <a:r>
              <a:rPr dirty="0" sz="1300" spc="-40">
                <a:latin typeface="Century Gothic"/>
                <a:cs typeface="Century Gothic"/>
              </a:rPr>
              <a:t>costante  </a:t>
            </a:r>
            <a:r>
              <a:rPr dirty="0" sz="1300" spc="-45">
                <a:latin typeface="Century Gothic"/>
                <a:cs typeface="Century Gothic"/>
              </a:rPr>
              <a:t>monitoraggio </a:t>
            </a:r>
            <a:r>
              <a:rPr dirty="0" sz="1300" spc="-35">
                <a:latin typeface="Century Gothic"/>
                <a:cs typeface="Century Gothic"/>
              </a:rPr>
              <a:t>della situazione </a:t>
            </a:r>
            <a:r>
              <a:rPr dirty="0" sz="1300" spc="-40">
                <a:latin typeface="Century Gothic"/>
                <a:cs typeface="Century Gothic"/>
              </a:rPr>
              <a:t>aziendale </a:t>
            </a:r>
            <a:r>
              <a:rPr dirty="0" sz="1300" spc="-35">
                <a:latin typeface="Century Gothic"/>
                <a:cs typeface="Century Gothic"/>
              </a:rPr>
              <a:t>al  fine </a:t>
            </a:r>
            <a:r>
              <a:rPr dirty="0" sz="1300" spc="-40">
                <a:latin typeface="Century Gothic"/>
                <a:cs typeface="Century Gothic"/>
              </a:rPr>
              <a:t>di valutare l’adeguatezza </a:t>
            </a:r>
            <a:r>
              <a:rPr dirty="0" sz="1300" spc="-35">
                <a:latin typeface="Century Gothic"/>
                <a:cs typeface="Century Gothic"/>
              </a:rPr>
              <a:t>degli assetti  organizzativi. </a:t>
            </a:r>
            <a:r>
              <a:rPr dirty="0" sz="1300" spc="-40">
                <a:latin typeface="Century Gothic"/>
                <a:cs typeface="Century Gothic"/>
              </a:rPr>
              <a:t>Tale </a:t>
            </a:r>
            <a:r>
              <a:rPr dirty="0" sz="1300" spc="-35">
                <a:latin typeface="Century Gothic"/>
                <a:cs typeface="Century Gothic"/>
              </a:rPr>
              <a:t>analisi consente, </a:t>
            </a:r>
            <a:r>
              <a:rPr dirty="0" sz="1300" spc="-30">
                <a:latin typeface="Century Gothic"/>
                <a:cs typeface="Century Gothic"/>
              </a:rPr>
              <a:t>inoltre,  </a:t>
            </a:r>
            <a:r>
              <a:rPr dirty="0" sz="1300" spc="-40">
                <a:latin typeface="Century Gothic"/>
                <a:cs typeface="Century Gothic"/>
              </a:rPr>
              <a:t>all’imprenditore di </a:t>
            </a:r>
            <a:r>
              <a:rPr dirty="0" sz="1300" spc="-45">
                <a:latin typeface="Century Gothic"/>
                <a:cs typeface="Century Gothic"/>
              </a:rPr>
              <a:t>avere </a:t>
            </a:r>
            <a:r>
              <a:rPr dirty="0" sz="1300" spc="-50">
                <a:latin typeface="Century Gothic"/>
                <a:cs typeface="Century Gothic"/>
              </a:rPr>
              <a:t>una </a:t>
            </a:r>
            <a:r>
              <a:rPr dirty="0" sz="1300" spc="-35">
                <a:latin typeface="Century Gothic"/>
                <a:cs typeface="Century Gothic"/>
              </a:rPr>
              <a:t>fotografia  </a:t>
            </a:r>
            <a:r>
              <a:rPr dirty="0" sz="1300" spc="-40">
                <a:latin typeface="Century Gothic"/>
                <a:cs typeface="Century Gothic"/>
              </a:rPr>
              <a:t>dell’azienda per valutare eventuali </a:t>
            </a:r>
            <a:r>
              <a:rPr dirty="0" sz="1300" spc="-35">
                <a:latin typeface="Century Gothic"/>
                <a:cs typeface="Century Gothic"/>
              </a:rPr>
              <a:t>interventi  </a:t>
            </a:r>
            <a:r>
              <a:rPr dirty="0" sz="1300" spc="-60">
                <a:latin typeface="Century Gothic"/>
                <a:cs typeface="Century Gothic"/>
              </a:rPr>
              <a:t>da</a:t>
            </a:r>
            <a:r>
              <a:rPr dirty="0" sz="1300" spc="-1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attuare.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892" y="6025667"/>
            <a:ext cx="3414395" cy="17754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200"/>
              </a:lnSpc>
              <a:spcBef>
                <a:spcPts val="95"/>
              </a:spcBef>
            </a:pPr>
            <a:r>
              <a:rPr dirty="0" sz="1300" spc="-55">
                <a:latin typeface="Century Gothic"/>
                <a:cs typeface="Century Gothic"/>
              </a:rPr>
              <a:t>LC </a:t>
            </a:r>
            <a:r>
              <a:rPr dirty="0" sz="1300" spc="-40">
                <a:latin typeface="Century Gothic"/>
                <a:cs typeface="Century Gothic"/>
              </a:rPr>
              <a:t>Associati individua </a:t>
            </a:r>
            <a:r>
              <a:rPr dirty="0" sz="1300" spc="-35">
                <a:latin typeface="Century Gothic"/>
                <a:cs typeface="Century Gothic"/>
              </a:rPr>
              <a:t>quali </a:t>
            </a:r>
            <a:r>
              <a:rPr dirty="0" sz="1300" spc="-45">
                <a:latin typeface="Century Gothic"/>
                <a:cs typeface="Century Gothic"/>
              </a:rPr>
              <a:t>sono  </a:t>
            </a:r>
            <a:r>
              <a:rPr dirty="0" sz="1300" spc="-35">
                <a:latin typeface="Century Gothic"/>
                <a:cs typeface="Century Gothic"/>
              </a:rPr>
              <a:t>state </a:t>
            </a:r>
            <a:r>
              <a:rPr dirty="0" sz="1300" spc="-30">
                <a:latin typeface="Century Gothic"/>
                <a:cs typeface="Century Gothic"/>
              </a:rPr>
              <a:t>le  </a:t>
            </a:r>
            <a:r>
              <a:rPr dirty="0" sz="1300" spc="-45">
                <a:latin typeface="Century Gothic"/>
                <a:cs typeface="Century Gothic"/>
              </a:rPr>
              <a:t>cause </a:t>
            </a:r>
            <a:r>
              <a:rPr dirty="0" sz="1300" spc="-50">
                <a:latin typeface="Century Gothic"/>
                <a:cs typeface="Century Gothic"/>
              </a:rPr>
              <a:t>ed </a:t>
            </a:r>
            <a:r>
              <a:rPr dirty="0" sz="1300" spc="-20">
                <a:latin typeface="Century Gothic"/>
                <a:cs typeface="Century Gothic"/>
              </a:rPr>
              <a:t>i </a:t>
            </a:r>
            <a:r>
              <a:rPr dirty="0" sz="1300" spc="-35">
                <a:latin typeface="Century Gothic"/>
                <a:cs typeface="Century Gothic"/>
              </a:rPr>
              <a:t>fattori </a:t>
            </a:r>
            <a:r>
              <a:rPr dirty="0" sz="1300" spc="-50">
                <a:latin typeface="Century Gothic"/>
                <a:cs typeface="Century Gothic"/>
              </a:rPr>
              <a:t>che hanno </a:t>
            </a:r>
            <a:r>
              <a:rPr dirty="0" sz="1300" spc="-45">
                <a:latin typeface="Century Gothic"/>
                <a:cs typeface="Century Gothic"/>
              </a:rPr>
              <a:t>generato </a:t>
            </a:r>
            <a:r>
              <a:rPr dirty="0" sz="1300" spc="-30">
                <a:latin typeface="Century Gothic"/>
                <a:cs typeface="Century Gothic"/>
              </a:rPr>
              <a:t>la crisi  </a:t>
            </a:r>
            <a:r>
              <a:rPr dirty="0" sz="1300" spc="-40">
                <a:latin typeface="Century Gothic"/>
                <a:cs typeface="Century Gothic"/>
              </a:rPr>
              <a:t>attraverso un’attenta </a:t>
            </a:r>
            <a:r>
              <a:rPr dirty="0" sz="1300" spc="-55">
                <a:latin typeface="Century Gothic"/>
                <a:cs typeface="Century Gothic"/>
              </a:rPr>
              <a:t>ed </a:t>
            </a:r>
            <a:r>
              <a:rPr dirty="0" sz="1300" spc="-35">
                <a:latin typeface="Century Gothic"/>
                <a:cs typeface="Century Gothic"/>
              </a:rPr>
              <a:t>analitica verifica  </a:t>
            </a:r>
            <a:r>
              <a:rPr dirty="0" sz="1300" spc="-40">
                <a:latin typeface="Century Gothic"/>
                <a:cs typeface="Century Gothic"/>
              </a:rPr>
              <a:t>della </a:t>
            </a:r>
            <a:r>
              <a:rPr dirty="0" sz="1300" spc="-35">
                <a:latin typeface="Century Gothic"/>
                <a:cs typeface="Century Gothic"/>
              </a:rPr>
              <a:t>situazione </a:t>
            </a:r>
            <a:r>
              <a:rPr dirty="0" sz="1300" spc="-40">
                <a:latin typeface="Century Gothic"/>
                <a:cs typeface="Century Gothic"/>
              </a:rPr>
              <a:t>dell’azienda </a:t>
            </a:r>
            <a:r>
              <a:rPr dirty="0" sz="1300" spc="-50">
                <a:latin typeface="Century Gothic"/>
                <a:cs typeface="Century Gothic"/>
              </a:rPr>
              <a:t>che </a:t>
            </a:r>
            <a:r>
              <a:rPr dirty="0" sz="1300" spc="-45">
                <a:latin typeface="Century Gothic"/>
                <a:cs typeface="Century Gothic"/>
              </a:rPr>
              <a:t>tenga  conto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0">
                <a:latin typeface="Century Gothic"/>
                <a:cs typeface="Century Gothic"/>
              </a:rPr>
              <a:t>tutti </a:t>
            </a:r>
            <a:r>
              <a:rPr dirty="0" sz="1300" spc="-25">
                <a:latin typeface="Century Gothic"/>
                <a:cs typeface="Century Gothic"/>
              </a:rPr>
              <a:t>gli </a:t>
            </a:r>
            <a:r>
              <a:rPr dirty="0" sz="1300" spc="-35">
                <a:latin typeface="Century Gothic"/>
                <a:cs typeface="Century Gothic"/>
              </a:rPr>
              <a:t>aspetti </a:t>
            </a:r>
            <a:r>
              <a:rPr dirty="0" sz="1300" spc="-40">
                <a:latin typeface="Century Gothic"/>
                <a:cs typeface="Century Gothic"/>
              </a:rPr>
              <a:t>economici, </a:t>
            </a:r>
            <a:r>
              <a:rPr dirty="0" sz="1300" spc="-35">
                <a:latin typeface="Century Gothic"/>
                <a:cs typeface="Century Gothic"/>
              </a:rPr>
              <a:t>legali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30">
                <a:latin typeface="Century Gothic"/>
                <a:cs typeface="Century Gothic"/>
              </a:rPr>
              <a:t>finanziari.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00880" y="172619"/>
            <a:ext cx="3411854" cy="187896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105"/>
              </a:spcBef>
            </a:pPr>
            <a:r>
              <a:rPr dirty="0" sz="1300" spc="-35">
                <a:latin typeface="Century Gothic"/>
                <a:cs typeface="Century Gothic"/>
              </a:rPr>
              <a:t>Sulla </a:t>
            </a:r>
            <a:r>
              <a:rPr dirty="0" sz="1300" spc="-45">
                <a:latin typeface="Century Gothic"/>
                <a:cs typeface="Century Gothic"/>
              </a:rPr>
              <a:t>base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0">
                <a:latin typeface="Century Gothic"/>
                <a:cs typeface="Century Gothic"/>
              </a:rPr>
              <a:t>tali analisi, </a:t>
            </a:r>
            <a:r>
              <a:rPr dirty="0" sz="1300" spc="-50">
                <a:latin typeface="Century Gothic"/>
                <a:cs typeface="Century Gothic"/>
              </a:rPr>
              <a:t>vengono </a:t>
            </a:r>
            <a:r>
              <a:rPr dirty="0" sz="1300" spc="-25">
                <a:latin typeface="Century Gothic"/>
                <a:cs typeface="Century Gothic"/>
              </a:rPr>
              <a:t>fissati,  </a:t>
            </a:r>
            <a:r>
              <a:rPr dirty="0" sz="1300" spc="-40">
                <a:latin typeface="Century Gothic"/>
                <a:cs typeface="Century Gothic"/>
              </a:rPr>
              <a:t>attraverso l’elaborazione di </a:t>
            </a:r>
            <a:r>
              <a:rPr dirty="0" sz="1300" spc="-35">
                <a:latin typeface="Century Gothic"/>
                <a:cs typeface="Century Gothic"/>
              </a:rPr>
              <a:t>piani, strategie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40">
                <a:latin typeface="Century Gothic"/>
                <a:cs typeface="Century Gothic"/>
              </a:rPr>
              <a:t>business plan, </a:t>
            </a:r>
            <a:r>
              <a:rPr dirty="0" sz="1300" spc="-25">
                <a:latin typeface="Century Gothic"/>
                <a:cs typeface="Century Gothic"/>
              </a:rPr>
              <a:t>gli </a:t>
            </a:r>
            <a:r>
              <a:rPr dirty="0" sz="1300" spc="-30">
                <a:latin typeface="Century Gothic"/>
                <a:cs typeface="Century Gothic"/>
              </a:rPr>
              <a:t>obiettivi </a:t>
            </a:r>
            <a:r>
              <a:rPr dirty="0" sz="1300" spc="-60">
                <a:latin typeface="Century Gothic"/>
                <a:cs typeface="Century Gothic"/>
              </a:rPr>
              <a:t>da </a:t>
            </a:r>
            <a:r>
              <a:rPr dirty="0" sz="1300" spc="-40">
                <a:latin typeface="Century Gothic"/>
                <a:cs typeface="Century Gothic"/>
              </a:rPr>
              <a:t>raggiungere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35">
                <a:latin typeface="Century Gothic"/>
                <a:cs typeface="Century Gothic"/>
              </a:rPr>
              <a:t>le azioni </a:t>
            </a:r>
            <a:r>
              <a:rPr dirty="0" sz="1300" spc="-60">
                <a:latin typeface="Century Gothic"/>
                <a:cs typeface="Century Gothic"/>
              </a:rPr>
              <a:t>da </a:t>
            </a:r>
            <a:r>
              <a:rPr dirty="0" sz="1300" spc="-40">
                <a:latin typeface="Century Gothic"/>
                <a:cs typeface="Century Gothic"/>
              </a:rPr>
              <a:t>porre </a:t>
            </a:r>
            <a:r>
              <a:rPr dirty="0" sz="1300" spc="-30">
                <a:latin typeface="Century Gothic"/>
                <a:cs typeface="Century Gothic"/>
              </a:rPr>
              <a:t>in </a:t>
            </a:r>
            <a:r>
              <a:rPr dirty="0" sz="1300" spc="-40">
                <a:latin typeface="Century Gothic"/>
                <a:cs typeface="Century Gothic"/>
              </a:rPr>
              <a:t>essere per </a:t>
            </a:r>
            <a:r>
              <a:rPr dirty="0" sz="1300" spc="-15">
                <a:latin typeface="Century Gothic"/>
                <a:cs typeface="Century Gothic"/>
              </a:rPr>
              <a:t>il </a:t>
            </a:r>
            <a:r>
              <a:rPr dirty="0" sz="1300" spc="-40">
                <a:latin typeface="Century Gothic"/>
                <a:cs typeface="Century Gothic"/>
              </a:rPr>
              <a:t>risanamento  dell’azienda.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Century Gothic"/>
              <a:cs typeface="Century Gothic"/>
            </a:endParaRPr>
          </a:p>
          <a:p>
            <a:pPr algn="just" marL="12700">
              <a:lnSpc>
                <a:spcPct val="100000"/>
              </a:lnSpc>
            </a:pPr>
            <a:r>
              <a:rPr dirty="0" sz="1300" spc="-55">
                <a:latin typeface="Century Gothic"/>
                <a:cs typeface="Century Gothic"/>
              </a:rPr>
              <a:t>LC </a:t>
            </a:r>
            <a:r>
              <a:rPr dirty="0" sz="1300" spc="-40">
                <a:latin typeface="Century Gothic"/>
                <a:cs typeface="Century Gothic"/>
              </a:rPr>
              <a:t>Associati </a:t>
            </a:r>
            <a:r>
              <a:rPr dirty="0" sz="1300" spc="-35">
                <a:latin typeface="Century Gothic"/>
                <a:cs typeface="Century Gothic"/>
              </a:rPr>
              <a:t>assiste le </a:t>
            </a:r>
            <a:r>
              <a:rPr dirty="0" sz="1300" spc="-40">
                <a:latin typeface="Century Gothic"/>
                <a:cs typeface="Century Gothic"/>
              </a:rPr>
              <a:t>aziende </a:t>
            </a:r>
            <a:r>
              <a:rPr dirty="0" sz="1300" spc="-35">
                <a:latin typeface="Century Gothic"/>
                <a:cs typeface="Century Gothic"/>
              </a:rPr>
              <a:t>sia</a:t>
            </a:r>
            <a:r>
              <a:rPr dirty="0" sz="1300" spc="1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nella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45874" y="2027581"/>
            <a:ext cx="1467485" cy="607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98425">
              <a:lnSpc>
                <a:spcPct val="146900"/>
              </a:lnSpc>
              <a:spcBef>
                <a:spcPts val="100"/>
              </a:spcBef>
              <a:tabLst>
                <a:tab pos="277495" algn="l"/>
                <a:tab pos="821690" algn="l"/>
              </a:tabLst>
            </a:pPr>
            <a:r>
              <a:rPr dirty="0" sz="1300" spc="-45">
                <a:latin typeface="Century Gothic"/>
                <a:cs typeface="Century Gothic"/>
              </a:rPr>
              <a:t>n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15">
                <a:latin typeface="Century Gothic"/>
                <a:cs typeface="Century Gothic"/>
              </a:rPr>
              <a:t>ll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40">
                <a:latin typeface="Century Gothic"/>
                <a:cs typeface="Century Gothic"/>
              </a:rPr>
              <a:t>ef</a:t>
            </a:r>
            <a:r>
              <a:rPr dirty="0" sz="1300" spc="-30">
                <a:latin typeface="Century Gothic"/>
                <a:cs typeface="Century Gothic"/>
              </a:rPr>
              <a:t>fettiv</a:t>
            </a:r>
            <a:r>
              <a:rPr dirty="0" sz="1300" spc="-35">
                <a:latin typeface="Century Gothic"/>
                <a:cs typeface="Century Gothic"/>
              </a:rPr>
              <a:t>a  </a:t>
            </a:r>
            <a:r>
              <a:rPr dirty="0" sz="1300" spc="-40">
                <a:latin typeface="Century Gothic"/>
                <a:cs typeface="Century Gothic"/>
              </a:rPr>
              <a:t>di	risanamento</a:t>
            </a:r>
            <a:r>
              <a:rPr dirty="0" sz="1300" spc="22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00880" y="2027581"/>
            <a:ext cx="1948180" cy="900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7300"/>
              </a:lnSpc>
              <a:spcBef>
                <a:spcPts val="95"/>
              </a:spcBef>
              <a:tabLst>
                <a:tab pos="1412875" algn="l"/>
              </a:tabLst>
            </a:pPr>
            <a:r>
              <a:rPr dirty="0" sz="1300" spc="-35">
                <a:latin typeface="Century Gothic"/>
                <a:cs typeface="Century Gothic"/>
              </a:rPr>
              <a:t>pianificazione	</a:t>
            </a:r>
            <a:r>
              <a:rPr dirty="0" sz="1300" spc="-50">
                <a:latin typeface="Century Gothic"/>
                <a:cs typeface="Century Gothic"/>
              </a:rPr>
              <a:t>che  </a:t>
            </a:r>
            <a:r>
              <a:rPr dirty="0" sz="1300" spc="-35">
                <a:latin typeface="Century Gothic"/>
                <a:cs typeface="Century Gothic"/>
              </a:rPr>
              <a:t>realizzazione </a:t>
            </a:r>
            <a:r>
              <a:rPr dirty="0" sz="1300" spc="-40">
                <a:latin typeface="Century Gothic"/>
                <a:cs typeface="Century Gothic"/>
              </a:rPr>
              <a:t>dei </a:t>
            </a:r>
            <a:r>
              <a:rPr dirty="0" sz="1300" spc="-35">
                <a:latin typeface="Century Gothic"/>
                <a:cs typeface="Century Gothic"/>
              </a:rPr>
              <a:t>piani  ristrutturazione </a:t>
            </a:r>
            <a:r>
              <a:rPr dirty="0" sz="1300" spc="-40">
                <a:latin typeface="Century Gothic"/>
                <a:cs typeface="Century Gothic"/>
              </a:rPr>
              <a:t>aziendale.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00880" y="3098038"/>
            <a:ext cx="291909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4685" algn="l"/>
                <a:tab pos="1304925" algn="l"/>
                <a:tab pos="1771650" algn="l"/>
              </a:tabLst>
            </a:pPr>
            <a:r>
              <a:rPr dirty="0" sz="1300" spc="-35">
                <a:latin typeface="Century Gothic"/>
                <a:cs typeface="Century Gothic"/>
              </a:rPr>
              <a:t>Infine,	</a:t>
            </a:r>
            <a:r>
              <a:rPr dirty="0" sz="1300" spc="-40">
                <a:latin typeface="Century Gothic"/>
                <a:cs typeface="Century Gothic"/>
              </a:rPr>
              <a:t>grazie	</a:t>
            </a:r>
            <a:r>
              <a:rPr dirty="0" sz="1300" spc="-35">
                <a:latin typeface="Century Gothic"/>
                <a:cs typeface="Century Gothic"/>
              </a:rPr>
              <a:t>alla	</a:t>
            </a:r>
            <a:r>
              <a:rPr dirty="0" sz="1300" spc="-40">
                <a:latin typeface="Century Gothic"/>
                <a:cs typeface="Century Gothic"/>
              </a:rPr>
              <a:t>collaborazione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00880" y="3391027"/>
            <a:ext cx="270827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43610" algn="l"/>
                <a:tab pos="2128520" algn="l"/>
              </a:tabLst>
            </a:pPr>
            <a:r>
              <a:rPr dirty="0" sz="1300" spc="-50">
                <a:latin typeface="Century Gothic"/>
                <a:cs typeface="Century Gothic"/>
              </a:rPr>
              <a:t>n</a:t>
            </a:r>
            <a:r>
              <a:rPr dirty="0" sz="1300" spc="-40">
                <a:latin typeface="Century Gothic"/>
                <a:cs typeface="Century Gothic"/>
              </a:rPr>
              <a:t>u</a:t>
            </a:r>
            <a:r>
              <a:rPr dirty="0" sz="1300" spc="-75">
                <a:latin typeface="Century Gothic"/>
                <a:cs typeface="Century Gothic"/>
              </a:rPr>
              <a:t>m</a:t>
            </a:r>
            <a:r>
              <a:rPr dirty="0" sz="1300" spc="-50">
                <a:latin typeface="Century Gothic"/>
                <a:cs typeface="Century Gothic"/>
              </a:rPr>
              <a:t>e</a:t>
            </a:r>
            <a:r>
              <a:rPr dirty="0" sz="1300" spc="-35">
                <a:latin typeface="Century Gothic"/>
                <a:cs typeface="Century Gothic"/>
              </a:rPr>
              <a:t>rosi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50">
                <a:latin typeface="Century Gothic"/>
                <a:cs typeface="Century Gothic"/>
              </a:rPr>
              <a:t>p</a:t>
            </a:r>
            <a:r>
              <a:rPr dirty="0" sz="1300" spc="-40">
                <a:latin typeface="Century Gothic"/>
                <a:cs typeface="Century Gothic"/>
              </a:rPr>
              <a:t>ro</a:t>
            </a:r>
            <a:r>
              <a:rPr dirty="0" sz="1300" spc="-15">
                <a:latin typeface="Century Gothic"/>
                <a:cs typeface="Century Gothic"/>
              </a:rPr>
              <a:t>f</a:t>
            </a:r>
            <a:r>
              <a:rPr dirty="0" sz="1300" spc="-40">
                <a:latin typeface="Century Gothic"/>
                <a:cs typeface="Century Gothic"/>
              </a:rPr>
              <a:t>ess</a:t>
            </a:r>
            <a:r>
              <a:rPr dirty="0" sz="1300" spc="-5">
                <a:latin typeface="Century Gothic"/>
                <a:cs typeface="Century Gothic"/>
              </a:rPr>
              <a:t>i</a:t>
            </a:r>
            <a:r>
              <a:rPr dirty="0" sz="1300" spc="-50">
                <a:latin typeface="Century Gothic"/>
                <a:cs typeface="Century Gothic"/>
              </a:rPr>
              <a:t>on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35">
                <a:latin typeface="Century Gothic"/>
                <a:cs typeface="Century Gothic"/>
              </a:rPr>
              <a:t>s</a:t>
            </a:r>
            <a:r>
              <a:rPr dirty="0" sz="1300" spc="-25">
                <a:latin typeface="Century Gothic"/>
                <a:cs typeface="Century Gothic"/>
              </a:rPr>
              <a:t>t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30">
                <a:latin typeface="Century Gothic"/>
                <a:cs typeface="Century Gothic"/>
              </a:rPr>
              <a:t>(</a:t>
            </a:r>
            <a:r>
              <a:rPr dirty="0" sz="1300" spc="-15">
                <a:latin typeface="Century Gothic"/>
                <a:cs typeface="Century Gothic"/>
              </a:rPr>
              <a:t>r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25">
                <a:latin typeface="Century Gothic"/>
                <a:cs typeface="Century Gothic"/>
              </a:rPr>
              <a:t>vi</a:t>
            </a:r>
            <a:r>
              <a:rPr dirty="0" sz="1300" spc="-35">
                <a:latin typeface="Century Gothic"/>
                <a:cs typeface="Century Gothic"/>
              </a:rPr>
              <a:t>sori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34062" y="3002559"/>
            <a:ext cx="477520" cy="611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51130">
              <a:lnSpc>
                <a:spcPct val="147900"/>
              </a:lnSpc>
              <a:spcBef>
                <a:spcPts val="100"/>
              </a:spcBef>
            </a:pPr>
            <a:r>
              <a:rPr dirty="0" sz="1300" spc="-45">
                <a:latin typeface="Century Gothic"/>
                <a:cs typeface="Century Gothic"/>
              </a:rPr>
              <a:t>c</a:t>
            </a:r>
            <a:r>
              <a:rPr dirty="0" sz="1300" spc="-40">
                <a:latin typeface="Century Gothic"/>
                <a:cs typeface="Century Gothic"/>
              </a:rPr>
              <a:t>on  </a:t>
            </a:r>
            <a:r>
              <a:rPr dirty="0" sz="1300" spc="-5">
                <a:latin typeface="Century Gothic"/>
                <a:cs typeface="Century Gothic"/>
              </a:rPr>
              <a:t>l</a:t>
            </a:r>
            <a:r>
              <a:rPr dirty="0" sz="1300" spc="-55">
                <a:latin typeface="Century Gothic"/>
                <a:cs typeface="Century Gothic"/>
              </a:rPr>
              <a:t>ega</a:t>
            </a:r>
            <a:r>
              <a:rPr dirty="0" sz="1300" spc="-15">
                <a:latin typeface="Century Gothic"/>
                <a:cs typeface="Century Gothic"/>
              </a:rPr>
              <a:t>li</a:t>
            </a:r>
            <a:r>
              <a:rPr dirty="0" sz="1300" spc="-25">
                <a:latin typeface="Century Gothic"/>
                <a:cs typeface="Century Gothic"/>
              </a:rPr>
              <a:t>,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00880" y="3587013"/>
            <a:ext cx="3411220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700"/>
              </a:lnSpc>
              <a:spcBef>
                <a:spcPts val="100"/>
              </a:spcBef>
            </a:pPr>
            <a:r>
              <a:rPr dirty="0" sz="1300" spc="-40">
                <a:latin typeface="Century Gothic"/>
                <a:cs typeface="Century Gothic"/>
              </a:rPr>
              <a:t>consulenti del </a:t>
            </a:r>
            <a:r>
              <a:rPr dirty="0" sz="1300" spc="-35">
                <a:latin typeface="Century Gothic"/>
                <a:cs typeface="Century Gothic"/>
              </a:rPr>
              <a:t>lavoro, </a:t>
            </a:r>
            <a:r>
              <a:rPr dirty="0" sz="1300" spc="-40">
                <a:latin typeface="Century Gothic"/>
                <a:cs typeface="Century Gothic"/>
              </a:rPr>
              <a:t>consulenti </a:t>
            </a:r>
            <a:r>
              <a:rPr dirty="0" sz="1300" spc="-35">
                <a:latin typeface="Century Gothic"/>
                <a:cs typeface="Century Gothic"/>
              </a:rPr>
              <a:t>finanziari,  </a:t>
            </a:r>
            <a:r>
              <a:rPr dirty="0" sz="1300" spc="-40">
                <a:latin typeface="Century Gothic"/>
                <a:cs typeface="Century Gothic"/>
              </a:rPr>
              <a:t>avvocati), </a:t>
            </a:r>
            <a:r>
              <a:rPr dirty="0" sz="1300" spc="-35">
                <a:latin typeface="Century Gothic"/>
                <a:cs typeface="Century Gothic"/>
              </a:rPr>
              <a:t>lo </a:t>
            </a:r>
            <a:r>
              <a:rPr dirty="0" sz="1300" spc="-40">
                <a:latin typeface="Century Gothic"/>
                <a:cs typeface="Century Gothic"/>
              </a:rPr>
              <a:t>studio </a:t>
            </a:r>
            <a:r>
              <a:rPr dirty="0" sz="1300" spc="-35">
                <a:latin typeface="Century Gothic"/>
                <a:cs typeface="Century Gothic"/>
              </a:rPr>
              <a:t>fornisce </a:t>
            </a:r>
            <a:r>
              <a:rPr dirty="0" sz="1300" spc="-40">
                <a:latin typeface="Century Gothic"/>
                <a:cs typeface="Century Gothic"/>
              </a:rPr>
              <a:t>consulenza</a:t>
            </a:r>
            <a:r>
              <a:rPr dirty="0" sz="1300" spc="-1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ed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00880" y="4170706"/>
            <a:ext cx="3411220" cy="610870"/>
          </a:xfrm>
          <a:prstGeom prst="rect">
            <a:avLst/>
          </a:prstGeom>
        </p:spPr>
        <p:txBody>
          <a:bodyPr wrap="square" lIns="0" tIns="1073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5"/>
              </a:spcBef>
              <a:tabLst>
                <a:tab pos="939165" algn="l"/>
                <a:tab pos="1249680" algn="l"/>
                <a:tab pos="1768475" algn="l"/>
                <a:tab pos="2536825" algn="l"/>
              </a:tabLst>
            </a:pPr>
            <a:r>
              <a:rPr dirty="0" sz="1300" spc="-40">
                <a:latin typeface="Century Gothic"/>
                <a:cs typeface="Century Gothic"/>
              </a:rPr>
              <a:t>assistenza	</a:t>
            </a:r>
            <a:r>
              <a:rPr dirty="0" sz="1300" spc="-30">
                <a:latin typeface="Century Gothic"/>
                <a:cs typeface="Century Gothic"/>
              </a:rPr>
              <a:t>in	</a:t>
            </a:r>
            <a:r>
              <a:rPr dirty="0" sz="1300" spc="-40">
                <a:latin typeface="Century Gothic"/>
                <a:cs typeface="Century Gothic"/>
              </a:rPr>
              <a:t>ogni	</a:t>
            </a:r>
            <a:r>
              <a:rPr dirty="0" sz="1300" spc="-45">
                <a:latin typeface="Century Gothic"/>
                <a:cs typeface="Century Gothic"/>
              </a:rPr>
              <a:t>aspetto	</a:t>
            </a:r>
            <a:r>
              <a:rPr dirty="0" sz="1300" spc="-40">
                <a:latin typeface="Century Gothic"/>
                <a:cs typeface="Century Gothic"/>
              </a:rPr>
              <a:t>nell’ambito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300" spc="-45">
                <a:latin typeface="Century Gothic"/>
                <a:cs typeface="Century Gothic"/>
              </a:rPr>
              <a:t>economico, </a:t>
            </a:r>
            <a:r>
              <a:rPr dirty="0" sz="1300" spc="-40">
                <a:latin typeface="Century Gothic"/>
                <a:cs typeface="Century Gothic"/>
              </a:rPr>
              <a:t>legale 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4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finanziario.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00880" y="4858030"/>
            <a:ext cx="3413760" cy="1191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200"/>
              </a:lnSpc>
              <a:spcBef>
                <a:spcPts val="95"/>
              </a:spcBef>
            </a:pPr>
            <a:r>
              <a:rPr dirty="0" sz="1300" spc="-45">
                <a:latin typeface="Century Gothic"/>
                <a:cs typeface="Century Gothic"/>
              </a:rPr>
              <a:t>Lo </a:t>
            </a:r>
            <a:r>
              <a:rPr dirty="0" sz="1300" spc="-35">
                <a:latin typeface="Century Gothic"/>
                <a:cs typeface="Century Gothic"/>
              </a:rPr>
              <a:t>studio effettua </a:t>
            </a:r>
            <a:r>
              <a:rPr dirty="0" sz="1300" spc="-50">
                <a:latin typeface="Century Gothic"/>
                <a:cs typeface="Century Gothic"/>
              </a:rPr>
              <a:t>una </a:t>
            </a:r>
            <a:r>
              <a:rPr dirty="0" sz="1300" spc="-45">
                <a:latin typeface="Century Gothic"/>
                <a:cs typeface="Century Gothic"/>
              </a:rPr>
              <a:t>prima </a:t>
            </a:r>
            <a:r>
              <a:rPr dirty="0" sz="1300" spc="-30">
                <a:latin typeface="Century Gothic"/>
                <a:cs typeface="Century Gothic"/>
              </a:rPr>
              <a:t>analisi </a:t>
            </a:r>
            <a:r>
              <a:rPr dirty="0" sz="1300" spc="-40">
                <a:latin typeface="Century Gothic"/>
                <a:cs typeface="Century Gothic"/>
              </a:rPr>
              <a:t>gratuita  della </a:t>
            </a:r>
            <a:r>
              <a:rPr dirty="0" sz="1300" spc="-35">
                <a:latin typeface="Century Gothic"/>
                <a:cs typeface="Century Gothic"/>
              </a:rPr>
              <a:t>situazione </a:t>
            </a:r>
            <a:r>
              <a:rPr dirty="0" sz="1300" spc="-40">
                <a:latin typeface="Century Gothic"/>
                <a:cs typeface="Century Gothic"/>
              </a:rPr>
              <a:t>economico-finanziaria  dell’azienda </a:t>
            </a:r>
            <a:r>
              <a:rPr dirty="0" sz="1300" spc="-45">
                <a:latin typeface="Century Gothic"/>
                <a:cs typeface="Century Gothic"/>
              </a:rPr>
              <a:t>per </a:t>
            </a:r>
            <a:r>
              <a:rPr dirty="0" sz="1300" spc="-40">
                <a:latin typeface="Century Gothic"/>
                <a:cs typeface="Century Gothic"/>
              </a:rPr>
              <a:t>consentire </a:t>
            </a:r>
            <a:r>
              <a:rPr dirty="0" sz="1300" spc="-35">
                <a:latin typeface="Century Gothic"/>
                <a:cs typeface="Century Gothic"/>
              </a:rPr>
              <a:t>all’imprenditore  le </a:t>
            </a:r>
            <a:r>
              <a:rPr dirty="0" sz="1300" spc="-45">
                <a:latin typeface="Century Gothic"/>
                <a:cs typeface="Century Gothic"/>
              </a:rPr>
              <a:t>opportune</a:t>
            </a:r>
            <a:r>
              <a:rPr dirty="0" sz="1300" spc="-1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valutazioni.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00880" y="6124727"/>
            <a:ext cx="3411854" cy="14859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105"/>
              </a:spcBef>
            </a:pPr>
            <a:r>
              <a:rPr dirty="0" sz="1300" spc="-40">
                <a:latin typeface="Century Gothic"/>
                <a:cs typeface="Century Gothic"/>
              </a:rPr>
              <a:t>Solo </a:t>
            </a:r>
            <a:r>
              <a:rPr dirty="0" sz="1300" spc="-50">
                <a:latin typeface="Century Gothic"/>
                <a:cs typeface="Century Gothic"/>
              </a:rPr>
              <a:t>dopo </a:t>
            </a:r>
            <a:r>
              <a:rPr dirty="0" sz="1300" spc="-35">
                <a:latin typeface="Century Gothic"/>
                <a:cs typeface="Century Gothic"/>
              </a:rPr>
              <a:t>tale </a:t>
            </a:r>
            <a:r>
              <a:rPr dirty="0" sz="1300" spc="-30">
                <a:latin typeface="Century Gothic"/>
                <a:cs typeface="Century Gothic"/>
              </a:rPr>
              <a:t>analisi </a:t>
            </a:r>
            <a:r>
              <a:rPr dirty="0" sz="1300" spc="-40">
                <a:latin typeface="Century Gothic"/>
                <a:cs typeface="Century Gothic"/>
              </a:rPr>
              <a:t>l’imprenditore valuterà  </a:t>
            </a:r>
            <a:r>
              <a:rPr dirty="0" sz="1300" spc="-45">
                <a:latin typeface="Century Gothic"/>
                <a:cs typeface="Century Gothic"/>
              </a:rPr>
              <a:t>se </a:t>
            </a:r>
            <a:r>
              <a:rPr dirty="0" sz="1300" spc="-40">
                <a:latin typeface="Century Gothic"/>
                <a:cs typeface="Century Gothic"/>
              </a:rPr>
              <a:t>conferire </a:t>
            </a:r>
            <a:r>
              <a:rPr dirty="0" sz="1300" spc="-35">
                <a:latin typeface="Century Gothic"/>
                <a:cs typeface="Century Gothic"/>
              </a:rPr>
              <a:t>incarico alla </a:t>
            </a:r>
            <a:r>
              <a:rPr dirty="0" sz="1300" spc="-50">
                <a:latin typeface="Century Gothic"/>
                <a:cs typeface="Century Gothic"/>
              </a:rPr>
              <a:t>LC </a:t>
            </a:r>
            <a:r>
              <a:rPr dirty="0" sz="1300" spc="-40">
                <a:latin typeface="Century Gothic"/>
                <a:cs typeface="Century Gothic"/>
              </a:rPr>
              <a:t>Associati </a:t>
            </a:r>
            <a:r>
              <a:rPr dirty="0" sz="1300" spc="-45">
                <a:latin typeface="Century Gothic"/>
                <a:cs typeface="Century Gothic"/>
              </a:rPr>
              <a:t>per </a:t>
            </a:r>
            <a:r>
              <a:rPr dirty="0" sz="1300" spc="-15">
                <a:latin typeface="Century Gothic"/>
                <a:cs typeface="Century Gothic"/>
              </a:rPr>
              <a:t>il  </a:t>
            </a:r>
            <a:r>
              <a:rPr dirty="0" sz="1300" spc="-45">
                <a:latin typeface="Century Gothic"/>
                <a:cs typeface="Century Gothic"/>
              </a:rPr>
              <a:t>monitoraggio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5">
                <a:latin typeface="Century Gothic"/>
                <a:cs typeface="Century Gothic"/>
              </a:rPr>
              <a:t>l’eventuale pianificazione  </a:t>
            </a:r>
            <a:r>
              <a:rPr dirty="0" sz="1300" spc="-40">
                <a:latin typeface="Century Gothic"/>
                <a:cs typeface="Century Gothic"/>
              </a:rPr>
              <a:t>delle </a:t>
            </a:r>
            <a:r>
              <a:rPr dirty="0" sz="1300" spc="-35">
                <a:latin typeface="Century Gothic"/>
                <a:cs typeface="Century Gothic"/>
              </a:rPr>
              <a:t>azioni </a:t>
            </a:r>
            <a:r>
              <a:rPr dirty="0" sz="1300" spc="-50">
                <a:latin typeface="Century Gothic"/>
                <a:cs typeface="Century Gothic"/>
              </a:rPr>
              <a:t>da </a:t>
            </a:r>
            <a:r>
              <a:rPr dirty="0" sz="1300" spc="-40">
                <a:latin typeface="Century Gothic"/>
                <a:cs typeface="Century Gothic"/>
              </a:rPr>
              <a:t>porre </a:t>
            </a:r>
            <a:r>
              <a:rPr dirty="0" sz="1300" spc="-30">
                <a:latin typeface="Century Gothic"/>
                <a:cs typeface="Century Gothic"/>
              </a:rPr>
              <a:t>in </a:t>
            </a:r>
            <a:r>
              <a:rPr dirty="0" sz="1300" spc="-40">
                <a:latin typeface="Century Gothic"/>
                <a:cs typeface="Century Gothic"/>
              </a:rPr>
              <a:t>essere </a:t>
            </a:r>
            <a:r>
              <a:rPr dirty="0" sz="1300" spc="-45">
                <a:latin typeface="Century Gothic"/>
                <a:cs typeface="Century Gothic"/>
              </a:rPr>
              <a:t>per </a:t>
            </a:r>
            <a:r>
              <a:rPr dirty="0" sz="1300" spc="-15">
                <a:latin typeface="Century Gothic"/>
                <a:cs typeface="Century Gothic"/>
              </a:rPr>
              <a:t>il  </a:t>
            </a:r>
            <a:r>
              <a:rPr dirty="0" sz="1300" spc="-45">
                <a:latin typeface="Century Gothic"/>
                <a:cs typeface="Century Gothic"/>
              </a:rPr>
              <a:t>risanamento</a:t>
            </a:r>
            <a:r>
              <a:rPr dirty="0" sz="1300" spc="-1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aziendale.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1892" y="8318754"/>
            <a:ext cx="9499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40">
                <a:latin typeface="Century Gothic"/>
                <a:cs typeface="Century Gothic"/>
              </a:rPr>
              <a:t>Per</a:t>
            </a:r>
            <a:r>
              <a:rPr dirty="0" sz="1300" spc="-7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contatti: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0491" y="9106661"/>
            <a:ext cx="6301105" cy="6165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240665" algn="l"/>
                <a:tab pos="241300" algn="l"/>
                <a:tab pos="1994535" algn="l"/>
              </a:tabLst>
            </a:pPr>
            <a:r>
              <a:rPr dirty="0" sz="1300" spc="-40">
                <a:latin typeface="Century Gothic"/>
                <a:cs typeface="Century Gothic"/>
              </a:rPr>
              <a:t>Dott.</a:t>
            </a:r>
            <a:r>
              <a:rPr dirty="0" sz="130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Antonio</a:t>
            </a:r>
            <a:r>
              <a:rPr dirty="0" sz="1300" spc="-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Luongo	</a:t>
            </a:r>
            <a:r>
              <a:rPr dirty="0" sz="1300" spc="-40">
                <a:latin typeface="Century Gothic"/>
                <a:cs typeface="Century Gothic"/>
              </a:rPr>
              <a:t>studio 0828/44284 – mail:</a:t>
            </a:r>
            <a:r>
              <a:rPr dirty="0" sz="1300" spc="114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u="sng" sz="1300" spc="-4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2"/>
              </a:rPr>
              <a:t>info@studioluongo.eu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250">
              <a:latin typeface="Century Gothic"/>
              <a:cs typeface="Century Gothic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300" spc="-40">
                <a:latin typeface="Century Gothic"/>
                <a:cs typeface="Century Gothic"/>
              </a:rPr>
              <a:t>Dott. </a:t>
            </a:r>
            <a:r>
              <a:rPr dirty="0" sz="1300" spc="-35">
                <a:latin typeface="Century Gothic"/>
                <a:cs typeface="Century Gothic"/>
              </a:rPr>
              <a:t>Raffaele </a:t>
            </a:r>
            <a:r>
              <a:rPr dirty="0" sz="1300" spc="-40">
                <a:latin typeface="Century Gothic"/>
                <a:cs typeface="Century Gothic"/>
              </a:rPr>
              <a:t>Caminiti studio 089/2750570 – </a:t>
            </a:r>
            <a:r>
              <a:rPr dirty="0" sz="1300" spc="-45">
                <a:latin typeface="Century Gothic"/>
                <a:cs typeface="Century Gothic"/>
              </a:rPr>
              <a:t>mail </a:t>
            </a:r>
            <a:r>
              <a:rPr dirty="0" sz="1300" spc="-25">
                <a:latin typeface="Century Gothic"/>
                <a:cs typeface="Century Gothic"/>
              </a:rPr>
              <a:t>:</a:t>
            </a:r>
            <a:r>
              <a:rPr dirty="0" sz="1300" spc="27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u="sng" sz="1300" spc="-3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info@caminiticommercialisti.it</a:t>
            </a:r>
            <a:endParaRPr sz="1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9089" y="4904089"/>
            <a:ext cx="4152900" cy="1323975"/>
          </a:xfrm>
          <a:prstGeom prst="rect">
            <a:avLst/>
          </a:prstGeom>
        </p:spPr>
        <p:txBody>
          <a:bodyPr wrap="square" lIns="0" tIns="27749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185"/>
              </a:spcBef>
            </a:pPr>
            <a:r>
              <a:rPr dirty="0" sz="3350" b="1">
                <a:solidFill>
                  <a:srgbClr val="001F5F"/>
                </a:solidFill>
                <a:latin typeface="Calibri"/>
                <a:cs typeface="Calibri"/>
              </a:rPr>
              <a:t>LC </a:t>
            </a:r>
            <a:r>
              <a:rPr dirty="0" sz="3350" spc="10" b="1">
                <a:solidFill>
                  <a:srgbClr val="001F5F"/>
                </a:solidFill>
                <a:latin typeface="Calibri"/>
                <a:cs typeface="Calibri"/>
              </a:rPr>
              <a:t>Associati</a:t>
            </a:r>
            <a:r>
              <a:rPr dirty="0" sz="3350" spc="20" b="1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 sz="3350" spc="5" b="1">
                <a:solidFill>
                  <a:srgbClr val="001F5F"/>
                </a:solidFill>
                <a:latin typeface="Calibri"/>
                <a:cs typeface="Calibri"/>
              </a:rPr>
              <a:t>Consulting</a:t>
            </a:r>
            <a:endParaRPr sz="3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2250" spc="-5">
                <a:solidFill>
                  <a:srgbClr val="001F5F"/>
                </a:solidFill>
                <a:latin typeface="Century Gothic"/>
                <a:cs typeface="Century Gothic"/>
              </a:rPr>
              <a:t>Economisti </a:t>
            </a:r>
            <a:r>
              <a:rPr dirty="0" sz="2250">
                <a:solidFill>
                  <a:srgbClr val="001F5F"/>
                </a:solidFill>
                <a:latin typeface="Century Gothic"/>
                <a:cs typeface="Century Gothic"/>
              </a:rPr>
              <a:t>e </a:t>
            </a:r>
            <a:r>
              <a:rPr dirty="0" sz="2250" spc="-5">
                <a:solidFill>
                  <a:srgbClr val="001F5F"/>
                </a:solidFill>
                <a:latin typeface="Century Gothic"/>
                <a:cs typeface="Century Gothic"/>
              </a:rPr>
              <a:t>giuristi</a:t>
            </a:r>
            <a:r>
              <a:rPr dirty="0" sz="2250" spc="-6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2250">
                <a:solidFill>
                  <a:srgbClr val="001F5F"/>
                </a:solidFill>
                <a:latin typeface="Century Gothic"/>
                <a:cs typeface="Century Gothic"/>
              </a:rPr>
              <a:t>d’impresa</a:t>
            </a:r>
            <a:endParaRPr sz="225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0802" y="8071866"/>
            <a:ext cx="4188460" cy="90931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Sede di</a:t>
            </a:r>
            <a:r>
              <a:rPr dirty="0" sz="16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Campagna</a:t>
            </a:r>
            <a:endParaRPr sz="1600">
              <a:latin typeface="Century Gothic"/>
              <a:cs typeface="Century Gothic"/>
            </a:endParaRPr>
          </a:p>
          <a:p>
            <a:pPr algn="ctr" marL="12700" marR="5080" indent="-2540">
              <a:lnSpc>
                <a:spcPts val="1910"/>
              </a:lnSpc>
              <a:spcBef>
                <a:spcPts val="1285"/>
              </a:spcBef>
            </a:pP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Viale della Pace, 73 – Campagna </a:t>
            </a:r>
            <a:r>
              <a:rPr dirty="0" sz="1600" spc="-10">
                <a:solidFill>
                  <a:srgbClr val="001F5F"/>
                </a:solidFill>
                <a:latin typeface="Century Gothic"/>
                <a:cs typeface="Century Gothic"/>
              </a:rPr>
              <a:t>(Sa)  </a:t>
            </a: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Tel.: 0828/44284 -</a:t>
            </a:r>
            <a:r>
              <a:rPr dirty="0" sz="1600" spc="-30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600" spc="-90">
                <a:solidFill>
                  <a:srgbClr val="001F5F"/>
                </a:solidFill>
                <a:latin typeface="Century Gothic"/>
                <a:cs typeface="Century Gothic"/>
              </a:rPr>
              <a:t>E-mail: </a:t>
            </a:r>
            <a:r>
              <a:rPr dirty="0" sz="1600" spc="-100">
                <a:solidFill>
                  <a:srgbClr val="001F5F"/>
                </a:solidFill>
                <a:latin typeface="Century Gothic"/>
                <a:cs typeface="Century Gothic"/>
                <a:hlinkClick r:id="rId2"/>
              </a:rPr>
              <a:t>info@studioluongo.eu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97710" y="9700971"/>
            <a:ext cx="3371215" cy="665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Sede di</a:t>
            </a:r>
            <a:r>
              <a:rPr dirty="0" sz="16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Salerno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dirty="0" sz="1600" spc="-10">
                <a:solidFill>
                  <a:srgbClr val="001F5F"/>
                </a:solidFill>
                <a:latin typeface="Century Gothic"/>
                <a:cs typeface="Century Gothic"/>
              </a:rPr>
              <a:t>Via </a:t>
            </a: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Matteo </a:t>
            </a:r>
            <a:r>
              <a:rPr dirty="0" sz="1600">
                <a:solidFill>
                  <a:srgbClr val="001F5F"/>
                </a:solidFill>
                <a:latin typeface="Century Gothic"/>
                <a:cs typeface="Century Gothic"/>
              </a:rPr>
              <a:t>Rossi, 14 </a:t>
            </a: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– </a:t>
            </a:r>
            <a:r>
              <a:rPr dirty="0" sz="1600" spc="-10">
                <a:solidFill>
                  <a:srgbClr val="001F5F"/>
                </a:solidFill>
                <a:latin typeface="Century Gothic"/>
                <a:cs typeface="Century Gothic"/>
              </a:rPr>
              <a:t>Salerno</a:t>
            </a: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1F5F"/>
                </a:solidFill>
                <a:latin typeface="Century Gothic"/>
                <a:cs typeface="Century Gothic"/>
              </a:rPr>
              <a:t>(Sa)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7345" y="5781548"/>
            <a:ext cx="6623684" cy="0"/>
          </a:xfrm>
          <a:custGeom>
            <a:avLst/>
            <a:gdLst/>
            <a:ahLst/>
            <a:cxnLst/>
            <a:rect l="l" t="t" r="r" b="b"/>
            <a:pathLst>
              <a:path w="6623684" h="0">
                <a:moveTo>
                  <a:pt x="0" y="0"/>
                </a:moveTo>
                <a:lnTo>
                  <a:pt x="6623684" y="0"/>
                </a:lnTo>
              </a:path>
            </a:pathLst>
          </a:custGeom>
          <a:ln w="12192">
            <a:solidFill>
              <a:srgbClr val="94949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146" y="269240"/>
            <a:ext cx="49784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001F5F"/>
                </a:solidFill>
                <a:latin typeface="Century Gothic"/>
                <a:cs typeface="Century Gothic"/>
              </a:rPr>
              <a:t>Tel.: 089/2750570 - </a:t>
            </a:r>
            <a:r>
              <a:rPr dirty="0" sz="1600" spc="-90">
                <a:solidFill>
                  <a:srgbClr val="001F5F"/>
                </a:solidFill>
                <a:latin typeface="Century Gothic"/>
                <a:cs typeface="Century Gothic"/>
              </a:rPr>
              <a:t>E-mail:</a:t>
            </a:r>
            <a:r>
              <a:rPr dirty="0" sz="1600" spc="-3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600" spc="-95">
                <a:solidFill>
                  <a:srgbClr val="001F5F"/>
                </a:solidFill>
                <a:latin typeface="Century Gothic"/>
                <a:cs typeface="Century Gothic"/>
                <a:hlinkClick r:id="rId2"/>
              </a:rPr>
              <a:t>info@caminiticommercialisti.it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" y="215874"/>
            <a:ext cx="7101840" cy="4953635"/>
            <a:chOff x="228600" y="215874"/>
            <a:chExt cx="7101840" cy="4953635"/>
          </a:xfrm>
        </p:grpSpPr>
        <p:sp>
          <p:nvSpPr>
            <p:cNvPr id="3" name="object 3"/>
            <p:cNvSpPr/>
            <p:nvPr/>
          </p:nvSpPr>
          <p:spPr>
            <a:xfrm>
              <a:off x="228600" y="281940"/>
              <a:ext cx="7101840" cy="48869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40664" y="215874"/>
              <a:ext cx="7089775" cy="236854"/>
            </a:xfrm>
            <a:custGeom>
              <a:avLst/>
              <a:gdLst/>
              <a:ahLst/>
              <a:cxnLst/>
              <a:rect l="l" t="t" r="r" b="b"/>
              <a:pathLst>
                <a:path w="7089775" h="236854">
                  <a:moveTo>
                    <a:pt x="7089775" y="0"/>
                  </a:moveTo>
                  <a:lnTo>
                    <a:pt x="0" y="0"/>
                  </a:lnTo>
                  <a:lnTo>
                    <a:pt x="0" y="236372"/>
                  </a:lnTo>
                  <a:lnTo>
                    <a:pt x="7089775" y="236372"/>
                  </a:lnTo>
                  <a:lnTo>
                    <a:pt x="70897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458976" y="4521834"/>
              <a:ext cx="1310640" cy="279400"/>
            </a:xfrm>
            <a:custGeom>
              <a:avLst/>
              <a:gdLst/>
              <a:ahLst/>
              <a:cxnLst/>
              <a:rect l="l" t="t" r="r" b="b"/>
              <a:pathLst>
                <a:path w="1310639" h="279400">
                  <a:moveTo>
                    <a:pt x="132080" y="98171"/>
                  </a:moveTo>
                  <a:lnTo>
                    <a:pt x="102489" y="82245"/>
                  </a:lnTo>
                  <a:lnTo>
                    <a:pt x="102489" y="111506"/>
                  </a:lnTo>
                  <a:lnTo>
                    <a:pt x="98171" y="126492"/>
                  </a:lnTo>
                  <a:lnTo>
                    <a:pt x="94780" y="145796"/>
                  </a:lnTo>
                  <a:lnTo>
                    <a:pt x="92316" y="169214"/>
                  </a:lnTo>
                  <a:lnTo>
                    <a:pt x="90805" y="196977"/>
                  </a:lnTo>
                  <a:lnTo>
                    <a:pt x="81724" y="203885"/>
                  </a:lnTo>
                  <a:lnTo>
                    <a:pt x="72364" y="208813"/>
                  </a:lnTo>
                  <a:lnTo>
                    <a:pt x="62699" y="211747"/>
                  </a:lnTo>
                  <a:lnTo>
                    <a:pt x="52705" y="212725"/>
                  </a:lnTo>
                  <a:lnTo>
                    <a:pt x="41440" y="210756"/>
                  </a:lnTo>
                  <a:lnTo>
                    <a:pt x="33375" y="204838"/>
                  </a:lnTo>
                  <a:lnTo>
                    <a:pt x="28536" y="194995"/>
                  </a:lnTo>
                  <a:lnTo>
                    <a:pt x="26924" y="181229"/>
                  </a:lnTo>
                  <a:lnTo>
                    <a:pt x="28155" y="165900"/>
                  </a:lnTo>
                  <a:lnTo>
                    <a:pt x="46609" y="127762"/>
                  </a:lnTo>
                  <a:lnTo>
                    <a:pt x="88900" y="106299"/>
                  </a:lnTo>
                  <a:lnTo>
                    <a:pt x="92202" y="106299"/>
                  </a:lnTo>
                  <a:lnTo>
                    <a:pt x="96774" y="108077"/>
                  </a:lnTo>
                  <a:lnTo>
                    <a:pt x="102489" y="111506"/>
                  </a:lnTo>
                  <a:lnTo>
                    <a:pt x="102489" y="82245"/>
                  </a:lnTo>
                  <a:lnTo>
                    <a:pt x="97421" y="81229"/>
                  </a:lnTo>
                  <a:lnTo>
                    <a:pt x="90805" y="80772"/>
                  </a:lnTo>
                  <a:lnTo>
                    <a:pt x="74180" y="82613"/>
                  </a:lnTo>
                  <a:lnTo>
                    <a:pt x="28448" y="110109"/>
                  </a:lnTo>
                  <a:lnTo>
                    <a:pt x="7073" y="143929"/>
                  </a:lnTo>
                  <a:lnTo>
                    <a:pt x="0" y="186690"/>
                  </a:lnTo>
                  <a:lnTo>
                    <a:pt x="3162" y="208953"/>
                  </a:lnTo>
                  <a:lnTo>
                    <a:pt x="12661" y="224878"/>
                  </a:lnTo>
                  <a:lnTo>
                    <a:pt x="28498" y="234429"/>
                  </a:lnTo>
                  <a:lnTo>
                    <a:pt x="50673" y="237617"/>
                  </a:lnTo>
                  <a:lnTo>
                    <a:pt x="58000" y="236689"/>
                  </a:lnTo>
                  <a:lnTo>
                    <a:pt x="67437" y="233908"/>
                  </a:lnTo>
                  <a:lnTo>
                    <a:pt x="78955" y="229260"/>
                  </a:lnTo>
                  <a:lnTo>
                    <a:pt x="92583" y="222758"/>
                  </a:lnTo>
                  <a:lnTo>
                    <a:pt x="94234" y="226187"/>
                  </a:lnTo>
                  <a:lnTo>
                    <a:pt x="96901" y="229743"/>
                  </a:lnTo>
                  <a:lnTo>
                    <a:pt x="104394" y="237490"/>
                  </a:lnTo>
                  <a:lnTo>
                    <a:pt x="106934" y="239395"/>
                  </a:lnTo>
                  <a:lnTo>
                    <a:pt x="116332" y="239395"/>
                  </a:lnTo>
                  <a:lnTo>
                    <a:pt x="121285" y="234950"/>
                  </a:lnTo>
                  <a:lnTo>
                    <a:pt x="123317" y="226187"/>
                  </a:lnTo>
                  <a:lnTo>
                    <a:pt x="122809" y="223901"/>
                  </a:lnTo>
                  <a:lnTo>
                    <a:pt x="122504" y="222758"/>
                  </a:lnTo>
                  <a:lnTo>
                    <a:pt x="119913" y="212725"/>
                  </a:lnTo>
                  <a:lnTo>
                    <a:pt x="119672" y="211747"/>
                  </a:lnTo>
                  <a:lnTo>
                    <a:pt x="117487" y="201320"/>
                  </a:lnTo>
                  <a:lnTo>
                    <a:pt x="116141" y="192062"/>
                  </a:lnTo>
                  <a:lnTo>
                    <a:pt x="115697" y="184150"/>
                  </a:lnTo>
                  <a:lnTo>
                    <a:pt x="116001" y="177342"/>
                  </a:lnTo>
                  <a:lnTo>
                    <a:pt x="122974" y="133781"/>
                  </a:lnTo>
                  <a:lnTo>
                    <a:pt x="130810" y="111379"/>
                  </a:lnTo>
                  <a:lnTo>
                    <a:pt x="132080" y="108331"/>
                  </a:lnTo>
                  <a:lnTo>
                    <a:pt x="132080" y="106299"/>
                  </a:lnTo>
                  <a:lnTo>
                    <a:pt x="132080" y="98171"/>
                  </a:lnTo>
                  <a:close/>
                </a:path>
                <a:path w="1310639" h="279400">
                  <a:moveTo>
                    <a:pt x="212979" y="3429"/>
                  </a:moveTo>
                  <a:lnTo>
                    <a:pt x="209169" y="0"/>
                  </a:lnTo>
                  <a:lnTo>
                    <a:pt x="197726" y="0"/>
                  </a:lnTo>
                  <a:lnTo>
                    <a:pt x="194437" y="889"/>
                  </a:lnTo>
                  <a:lnTo>
                    <a:pt x="188849" y="4699"/>
                  </a:lnTo>
                  <a:lnTo>
                    <a:pt x="186817" y="9017"/>
                  </a:lnTo>
                  <a:lnTo>
                    <a:pt x="185928" y="15875"/>
                  </a:lnTo>
                  <a:lnTo>
                    <a:pt x="169037" y="117729"/>
                  </a:lnTo>
                  <a:lnTo>
                    <a:pt x="154305" y="200025"/>
                  </a:lnTo>
                  <a:lnTo>
                    <a:pt x="152463" y="209740"/>
                  </a:lnTo>
                  <a:lnTo>
                    <a:pt x="151155" y="217170"/>
                  </a:lnTo>
                  <a:lnTo>
                    <a:pt x="150368" y="222313"/>
                  </a:lnTo>
                  <a:lnTo>
                    <a:pt x="150126" y="224917"/>
                  </a:lnTo>
                  <a:lnTo>
                    <a:pt x="150114" y="232410"/>
                  </a:lnTo>
                  <a:lnTo>
                    <a:pt x="153924" y="236093"/>
                  </a:lnTo>
                  <a:lnTo>
                    <a:pt x="164973" y="236093"/>
                  </a:lnTo>
                  <a:lnTo>
                    <a:pt x="167767" y="235331"/>
                  </a:lnTo>
                  <a:lnTo>
                    <a:pt x="170053" y="233807"/>
                  </a:lnTo>
                  <a:lnTo>
                    <a:pt x="172326" y="232156"/>
                  </a:lnTo>
                  <a:lnTo>
                    <a:pt x="174117" y="230124"/>
                  </a:lnTo>
                  <a:lnTo>
                    <a:pt x="175260" y="227457"/>
                  </a:lnTo>
                  <a:lnTo>
                    <a:pt x="176403" y="224917"/>
                  </a:lnTo>
                  <a:lnTo>
                    <a:pt x="177673" y="219456"/>
                  </a:lnTo>
                  <a:lnTo>
                    <a:pt x="179197" y="211074"/>
                  </a:lnTo>
                  <a:lnTo>
                    <a:pt x="195834" y="117729"/>
                  </a:lnTo>
                  <a:lnTo>
                    <a:pt x="196850" y="110109"/>
                  </a:lnTo>
                  <a:lnTo>
                    <a:pt x="198107" y="102108"/>
                  </a:lnTo>
                  <a:lnTo>
                    <a:pt x="205524" y="59486"/>
                  </a:lnTo>
                  <a:lnTo>
                    <a:pt x="212140" y="17957"/>
                  </a:lnTo>
                  <a:lnTo>
                    <a:pt x="212979" y="10541"/>
                  </a:lnTo>
                  <a:lnTo>
                    <a:pt x="212979" y="3429"/>
                  </a:lnTo>
                  <a:close/>
                </a:path>
                <a:path w="1310639" h="279400">
                  <a:moveTo>
                    <a:pt x="286131" y="3429"/>
                  </a:moveTo>
                  <a:lnTo>
                    <a:pt x="282321" y="0"/>
                  </a:lnTo>
                  <a:lnTo>
                    <a:pt x="270891" y="0"/>
                  </a:lnTo>
                  <a:lnTo>
                    <a:pt x="267589" y="889"/>
                  </a:lnTo>
                  <a:lnTo>
                    <a:pt x="262001" y="4699"/>
                  </a:lnTo>
                  <a:lnTo>
                    <a:pt x="259969" y="9017"/>
                  </a:lnTo>
                  <a:lnTo>
                    <a:pt x="259080" y="15875"/>
                  </a:lnTo>
                  <a:lnTo>
                    <a:pt x="242189" y="117729"/>
                  </a:lnTo>
                  <a:lnTo>
                    <a:pt x="227457" y="200025"/>
                  </a:lnTo>
                  <a:lnTo>
                    <a:pt x="225615" y="209740"/>
                  </a:lnTo>
                  <a:lnTo>
                    <a:pt x="224307" y="217170"/>
                  </a:lnTo>
                  <a:lnTo>
                    <a:pt x="223520" y="222313"/>
                  </a:lnTo>
                  <a:lnTo>
                    <a:pt x="223278" y="224917"/>
                  </a:lnTo>
                  <a:lnTo>
                    <a:pt x="223266" y="232410"/>
                  </a:lnTo>
                  <a:lnTo>
                    <a:pt x="227076" y="236093"/>
                  </a:lnTo>
                  <a:lnTo>
                    <a:pt x="238125" y="236093"/>
                  </a:lnTo>
                  <a:lnTo>
                    <a:pt x="240919" y="235331"/>
                  </a:lnTo>
                  <a:lnTo>
                    <a:pt x="243205" y="233807"/>
                  </a:lnTo>
                  <a:lnTo>
                    <a:pt x="245491" y="232156"/>
                  </a:lnTo>
                  <a:lnTo>
                    <a:pt x="247269" y="230124"/>
                  </a:lnTo>
                  <a:lnTo>
                    <a:pt x="248412" y="227457"/>
                  </a:lnTo>
                  <a:lnTo>
                    <a:pt x="249555" y="224917"/>
                  </a:lnTo>
                  <a:lnTo>
                    <a:pt x="250825" y="219456"/>
                  </a:lnTo>
                  <a:lnTo>
                    <a:pt x="252349" y="211074"/>
                  </a:lnTo>
                  <a:lnTo>
                    <a:pt x="268986" y="117729"/>
                  </a:lnTo>
                  <a:lnTo>
                    <a:pt x="270002" y="110109"/>
                  </a:lnTo>
                  <a:lnTo>
                    <a:pt x="271272" y="102108"/>
                  </a:lnTo>
                  <a:lnTo>
                    <a:pt x="278676" y="59486"/>
                  </a:lnTo>
                  <a:lnTo>
                    <a:pt x="285292" y="17957"/>
                  </a:lnTo>
                  <a:lnTo>
                    <a:pt x="286131" y="10541"/>
                  </a:lnTo>
                  <a:lnTo>
                    <a:pt x="286131" y="3429"/>
                  </a:lnTo>
                  <a:close/>
                </a:path>
                <a:path w="1310639" h="279400">
                  <a:moveTo>
                    <a:pt x="418592" y="98171"/>
                  </a:moveTo>
                  <a:lnTo>
                    <a:pt x="389001" y="82245"/>
                  </a:lnTo>
                  <a:lnTo>
                    <a:pt x="389001" y="111506"/>
                  </a:lnTo>
                  <a:lnTo>
                    <a:pt x="384683" y="126492"/>
                  </a:lnTo>
                  <a:lnTo>
                    <a:pt x="381292" y="145796"/>
                  </a:lnTo>
                  <a:lnTo>
                    <a:pt x="378828" y="169214"/>
                  </a:lnTo>
                  <a:lnTo>
                    <a:pt x="377317" y="196977"/>
                  </a:lnTo>
                  <a:lnTo>
                    <a:pt x="368236" y="203885"/>
                  </a:lnTo>
                  <a:lnTo>
                    <a:pt x="358876" y="208813"/>
                  </a:lnTo>
                  <a:lnTo>
                    <a:pt x="349211" y="211747"/>
                  </a:lnTo>
                  <a:lnTo>
                    <a:pt x="339217" y="212725"/>
                  </a:lnTo>
                  <a:lnTo>
                    <a:pt x="327952" y="210756"/>
                  </a:lnTo>
                  <a:lnTo>
                    <a:pt x="319887" y="204838"/>
                  </a:lnTo>
                  <a:lnTo>
                    <a:pt x="315048" y="194995"/>
                  </a:lnTo>
                  <a:lnTo>
                    <a:pt x="313436" y="181229"/>
                  </a:lnTo>
                  <a:lnTo>
                    <a:pt x="314667" y="165900"/>
                  </a:lnTo>
                  <a:lnTo>
                    <a:pt x="333121" y="127762"/>
                  </a:lnTo>
                  <a:lnTo>
                    <a:pt x="375412" y="106299"/>
                  </a:lnTo>
                  <a:lnTo>
                    <a:pt x="378714" y="106299"/>
                  </a:lnTo>
                  <a:lnTo>
                    <a:pt x="383286" y="108077"/>
                  </a:lnTo>
                  <a:lnTo>
                    <a:pt x="389001" y="111506"/>
                  </a:lnTo>
                  <a:lnTo>
                    <a:pt x="389001" y="82245"/>
                  </a:lnTo>
                  <a:lnTo>
                    <a:pt x="383933" y="81229"/>
                  </a:lnTo>
                  <a:lnTo>
                    <a:pt x="377317" y="80772"/>
                  </a:lnTo>
                  <a:lnTo>
                    <a:pt x="360692" y="82613"/>
                  </a:lnTo>
                  <a:lnTo>
                    <a:pt x="314960" y="110109"/>
                  </a:lnTo>
                  <a:lnTo>
                    <a:pt x="293585" y="143929"/>
                  </a:lnTo>
                  <a:lnTo>
                    <a:pt x="286512" y="186690"/>
                  </a:lnTo>
                  <a:lnTo>
                    <a:pt x="289674" y="208953"/>
                  </a:lnTo>
                  <a:lnTo>
                    <a:pt x="299173" y="224878"/>
                  </a:lnTo>
                  <a:lnTo>
                    <a:pt x="315010" y="234429"/>
                  </a:lnTo>
                  <a:lnTo>
                    <a:pt x="337185" y="237617"/>
                  </a:lnTo>
                  <a:lnTo>
                    <a:pt x="344512" y="236689"/>
                  </a:lnTo>
                  <a:lnTo>
                    <a:pt x="353949" y="233908"/>
                  </a:lnTo>
                  <a:lnTo>
                    <a:pt x="365467" y="229260"/>
                  </a:lnTo>
                  <a:lnTo>
                    <a:pt x="379095" y="222758"/>
                  </a:lnTo>
                  <a:lnTo>
                    <a:pt x="380746" y="226187"/>
                  </a:lnTo>
                  <a:lnTo>
                    <a:pt x="383413" y="229743"/>
                  </a:lnTo>
                  <a:lnTo>
                    <a:pt x="390906" y="237490"/>
                  </a:lnTo>
                  <a:lnTo>
                    <a:pt x="393446" y="239395"/>
                  </a:lnTo>
                  <a:lnTo>
                    <a:pt x="402844" y="239395"/>
                  </a:lnTo>
                  <a:lnTo>
                    <a:pt x="407797" y="234950"/>
                  </a:lnTo>
                  <a:lnTo>
                    <a:pt x="409829" y="226187"/>
                  </a:lnTo>
                  <a:lnTo>
                    <a:pt x="409321" y="223901"/>
                  </a:lnTo>
                  <a:lnTo>
                    <a:pt x="409016" y="222758"/>
                  </a:lnTo>
                  <a:lnTo>
                    <a:pt x="406425" y="212725"/>
                  </a:lnTo>
                  <a:lnTo>
                    <a:pt x="406184" y="211747"/>
                  </a:lnTo>
                  <a:lnTo>
                    <a:pt x="403999" y="201320"/>
                  </a:lnTo>
                  <a:lnTo>
                    <a:pt x="402653" y="192062"/>
                  </a:lnTo>
                  <a:lnTo>
                    <a:pt x="402209" y="184150"/>
                  </a:lnTo>
                  <a:lnTo>
                    <a:pt x="402513" y="177342"/>
                  </a:lnTo>
                  <a:lnTo>
                    <a:pt x="409486" y="133781"/>
                  </a:lnTo>
                  <a:lnTo>
                    <a:pt x="417322" y="111379"/>
                  </a:lnTo>
                  <a:lnTo>
                    <a:pt x="418592" y="108331"/>
                  </a:lnTo>
                  <a:lnTo>
                    <a:pt x="418592" y="106299"/>
                  </a:lnTo>
                  <a:lnTo>
                    <a:pt x="418592" y="98171"/>
                  </a:lnTo>
                  <a:close/>
                </a:path>
                <a:path w="1310639" h="279400">
                  <a:moveTo>
                    <a:pt x="671550" y="113487"/>
                  </a:moveTo>
                  <a:lnTo>
                    <a:pt x="670966" y="108585"/>
                  </a:lnTo>
                  <a:lnTo>
                    <a:pt x="670864" y="107696"/>
                  </a:lnTo>
                  <a:lnTo>
                    <a:pt x="670102" y="101219"/>
                  </a:lnTo>
                  <a:lnTo>
                    <a:pt x="669848" y="99098"/>
                  </a:lnTo>
                  <a:lnTo>
                    <a:pt x="664692" y="88696"/>
                  </a:lnTo>
                  <a:lnTo>
                    <a:pt x="656082" y="82473"/>
                  </a:lnTo>
                  <a:lnTo>
                    <a:pt x="644017" y="80391"/>
                  </a:lnTo>
                  <a:lnTo>
                    <a:pt x="631367" y="81699"/>
                  </a:lnTo>
                  <a:lnTo>
                    <a:pt x="619721" y="85623"/>
                  </a:lnTo>
                  <a:lnTo>
                    <a:pt x="609079" y="92125"/>
                  </a:lnTo>
                  <a:lnTo>
                    <a:pt x="599440" y="101219"/>
                  </a:lnTo>
                  <a:lnTo>
                    <a:pt x="596176" y="91478"/>
                  </a:lnTo>
                  <a:lnTo>
                    <a:pt x="590778" y="84543"/>
                  </a:lnTo>
                  <a:lnTo>
                    <a:pt x="583272" y="80378"/>
                  </a:lnTo>
                  <a:lnTo>
                    <a:pt x="573659" y="78994"/>
                  </a:lnTo>
                  <a:lnTo>
                    <a:pt x="568566" y="79768"/>
                  </a:lnTo>
                  <a:lnTo>
                    <a:pt x="534390" y="104571"/>
                  </a:lnTo>
                  <a:lnTo>
                    <a:pt x="523621" y="119126"/>
                  </a:lnTo>
                  <a:lnTo>
                    <a:pt x="525653" y="102870"/>
                  </a:lnTo>
                  <a:lnTo>
                    <a:pt x="525907" y="101600"/>
                  </a:lnTo>
                  <a:lnTo>
                    <a:pt x="526288" y="100076"/>
                  </a:lnTo>
                  <a:lnTo>
                    <a:pt x="528574" y="91821"/>
                  </a:lnTo>
                  <a:lnTo>
                    <a:pt x="529590" y="86741"/>
                  </a:lnTo>
                  <a:lnTo>
                    <a:pt x="529539" y="81280"/>
                  </a:lnTo>
                  <a:lnTo>
                    <a:pt x="528447" y="78359"/>
                  </a:lnTo>
                  <a:lnTo>
                    <a:pt x="523621" y="72771"/>
                  </a:lnTo>
                  <a:lnTo>
                    <a:pt x="520827" y="71374"/>
                  </a:lnTo>
                  <a:lnTo>
                    <a:pt x="512699" y="71374"/>
                  </a:lnTo>
                  <a:lnTo>
                    <a:pt x="498309" y="110629"/>
                  </a:lnTo>
                  <a:lnTo>
                    <a:pt x="496062" y="136398"/>
                  </a:lnTo>
                  <a:lnTo>
                    <a:pt x="495554" y="143129"/>
                  </a:lnTo>
                  <a:lnTo>
                    <a:pt x="489089" y="175514"/>
                  </a:lnTo>
                  <a:lnTo>
                    <a:pt x="486194" y="189090"/>
                  </a:lnTo>
                  <a:lnTo>
                    <a:pt x="484060" y="200825"/>
                  </a:lnTo>
                  <a:lnTo>
                    <a:pt x="482765" y="210235"/>
                  </a:lnTo>
                  <a:lnTo>
                    <a:pt x="482371" y="216865"/>
                  </a:lnTo>
                  <a:lnTo>
                    <a:pt x="482346" y="230632"/>
                  </a:lnTo>
                  <a:lnTo>
                    <a:pt x="486156" y="237236"/>
                  </a:lnTo>
                  <a:lnTo>
                    <a:pt x="497840" y="237236"/>
                  </a:lnTo>
                  <a:lnTo>
                    <a:pt x="501142" y="236093"/>
                  </a:lnTo>
                  <a:lnTo>
                    <a:pt x="504063" y="233553"/>
                  </a:lnTo>
                  <a:lnTo>
                    <a:pt x="506984" y="231140"/>
                  </a:lnTo>
                  <a:lnTo>
                    <a:pt x="508762" y="228473"/>
                  </a:lnTo>
                  <a:lnTo>
                    <a:pt x="509270" y="225806"/>
                  </a:lnTo>
                  <a:lnTo>
                    <a:pt x="509905" y="223139"/>
                  </a:lnTo>
                  <a:lnTo>
                    <a:pt x="510095" y="219684"/>
                  </a:lnTo>
                  <a:lnTo>
                    <a:pt x="510159" y="212217"/>
                  </a:lnTo>
                  <a:lnTo>
                    <a:pt x="510514" y="205651"/>
                  </a:lnTo>
                  <a:lnTo>
                    <a:pt x="511581" y="197345"/>
                  </a:lnTo>
                  <a:lnTo>
                    <a:pt x="513372" y="187312"/>
                  </a:lnTo>
                  <a:lnTo>
                    <a:pt x="515988" y="175006"/>
                  </a:lnTo>
                  <a:lnTo>
                    <a:pt x="518045" y="166268"/>
                  </a:lnTo>
                  <a:lnTo>
                    <a:pt x="519569" y="159613"/>
                  </a:lnTo>
                  <a:lnTo>
                    <a:pt x="520738" y="154165"/>
                  </a:lnTo>
                  <a:lnTo>
                    <a:pt x="521462" y="150368"/>
                  </a:lnTo>
                  <a:lnTo>
                    <a:pt x="529209" y="141224"/>
                  </a:lnTo>
                  <a:lnTo>
                    <a:pt x="559193" y="113487"/>
                  </a:lnTo>
                  <a:lnTo>
                    <a:pt x="569722" y="107696"/>
                  </a:lnTo>
                  <a:lnTo>
                    <a:pt x="570814" y="110629"/>
                  </a:lnTo>
                  <a:lnTo>
                    <a:pt x="571258" y="113665"/>
                  </a:lnTo>
                  <a:lnTo>
                    <a:pt x="571373" y="122301"/>
                  </a:lnTo>
                  <a:lnTo>
                    <a:pt x="570992" y="126492"/>
                  </a:lnTo>
                  <a:lnTo>
                    <a:pt x="570357" y="131064"/>
                  </a:lnTo>
                  <a:lnTo>
                    <a:pt x="569137" y="140690"/>
                  </a:lnTo>
                  <a:lnTo>
                    <a:pt x="567969" y="152425"/>
                  </a:lnTo>
                  <a:lnTo>
                    <a:pt x="566813" y="166738"/>
                  </a:lnTo>
                  <a:lnTo>
                    <a:pt x="565785" y="182245"/>
                  </a:lnTo>
                  <a:lnTo>
                    <a:pt x="565086" y="195961"/>
                  </a:lnTo>
                  <a:lnTo>
                    <a:pt x="564362" y="207556"/>
                  </a:lnTo>
                  <a:lnTo>
                    <a:pt x="563600" y="217030"/>
                  </a:lnTo>
                  <a:lnTo>
                    <a:pt x="561733" y="233807"/>
                  </a:lnTo>
                  <a:lnTo>
                    <a:pt x="561467" y="236093"/>
                  </a:lnTo>
                  <a:lnTo>
                    <a:pt x="561467" y="244094"/>
                  </a:lnTo>
                  <a:lnTo>
                    <a:pt x="565277" y="247904"/>
                  </a:lnTo>
                  <a:lnTo>
                    <a:pt x="576707" y="247904"/>
                  </a:lnTo>
                  <a:lnTo>
                    <a:pt x="590435" y="209181"/>
                  </a:lnTo>
                  <a:lnTo>
                    <a:pt x="593090" y="157734"/>
                  </a:lnTo>
                  <a:lnTo>
                    <a:pt x="593610" y="151282"/>
                  </a:lnTo>
                  <a:lnTo>
                    <a:pt x="616712" y="116840"/>
                  </a:lnTo>
                  <a:lnTo>
                    <a:pt x="626237" y="111252"/>
                  </a:lnTo>
                  <a:lnTo>
                    <a:pt x="632460" y="108585"/>
                  </a:lnTo>
                  <a:lnTo>
                    <a:pt x="638810" y="108585"/>
                  </a:lnTo>
                  <a:lnTo>
                    <a:pt x="641477" y="112395"/>
                  </a:lnTo>
                  <a:lnTo>
                    <a:pt x="643255" y="120142"/>
                  </a:lnTo>
                  <a:lnTo>
                    <a:pt x="644906" y="128016"/>
                  </a:lnTo>
                  <a:lnTo>
                    <a:pt x="645668" y="134747"/>
                  </a:lnTo>
                  <a:lnTo>
                    <a:pt x="643509" y="185293"/>
                  </a:lnTo>
                  <a:lnTo>
                    <a:pt x="642607" y="195961"/>
                  </a:lnTo>
                  <a:lnTo>
                    <a:pt x="641959" y="206997"/>
                  </a:lnTo>
                  <a:lnTo>
                    <a:pt x="641591" y="218109"/>
                  </a:lnTo>
                  <a:lnTo>
                    <a:pt x="641477" y="237744"/>
                  </a:lnTo>
                  <a:lnTo>
                    <a:pt x="645160" y="241935"/>
                  </a:lnTo>
                  <a:lnTo>
                    <a:pt x="655955" y="241935"/>
                  </a:lnTo>
                  <a:lnTo>
                    <a:pt x="659130" y="240919"/>
                  </a:lnTo>
                  <a:lnTo>
                    <a:pt x="669277" y="200825"/>
                  </a:lnTo>
                  <a:lnTo>
                    <a:pt x="670712" y="161048"/>
                  </a:lnTo>
                  <a:lnTo>
                    <a:pt x="671537" y="117525"/>
                  </a:lnTo>
                  <a:lnTo>
                    <a:pt x="671550" y="113487"/>
                  </a:lnTo>
                  <a:close/>
                </a:path>
                <a:path w="1310639" h="279400">
                  <a:moveTo>
                    <a:pt x="821436" y="136779"/>
                  </a:moveTo>
                  <a:lnTo>
                    <a:pt x="810641" y="97028"/>
                  </a:lnTo>
                  <a:lnTo>
                    <a:pt x="795655" y="85090"/>
                  </a:lnTo>
                  <a:lnTo>
                    <a:pt x="795655" y="141732"/>
                  </a:lnTo>
                  <a:lnTo>
                    <a:pt x="794791" y="157480"/>
                  </a:lnTo>
                  <a:lnTo>
                    <a:pt x="774814" y="199910"/>
                  </a:lnTo>
                  <a:lnTo>
                    <a:pt x="750316" y="209550"/>
                  </a:lnTo>
                  <a:lnTo>
                    <a:pt x="742696" y="209550"/>
                  </a:lnTo>
                  <a:lnTo>
                    <a:pt x="736346" y="206629"/>
                  </a:lnTo>
                  <a:lnTo>
                    <a:pt x="726440" y="195199"/>
                  </a:lnTo>
                  <a:lnTo>
                    <a:pt x="724027" y="187325"/>
                  </a:lnTo>
                  <a:lnTo>
                    <a:pt x="724027" y="177419"/>
                  </a:lnTo>
                  <a:lnTo>
                    <a:pt x="737616" y="132969"/>
                  </a:lnTo>
                  <a:lnTo>
                    <a:pt x="772287" y="110871"/>
                  </a:lnTo>
                  <a:lnTo>
                    <a:pt x="773176" y="110871"/>
                  </a:lnTo>
                  <a:lnTo>
                    <a:pt x="783005" y="112801"/>
                  </a:lnTo>
                  <a:lnTo>
                    <a:pt x="790028" y="118592"/>
                  </a:lnTo>
                  <a:lnTo>
                    <a:pt x="794245" y="128231"/>
                  </a:lnTo>
                  <a:lnTo>
                    <a:pt x="795655" y="141732"/>
                  </a:lnTo>
                  <a:lnTo>
                    <a:pt x="795655" y="85090"/>
                  </a:lnTo>
                  <a:lnTo>
                    <a:pt x="789114" y="82867"/>
                  </a:lnTo>
                  <a:lnTo>
                    <a:pt x="779526" y="81915"/>
                  </a:lnTo>
                  <a:lnTo>
                    <a:pt x="762469" y="83845"/>
                  </a:lnTo>
                  <a:lnTo>
                    <a:pt x="720471" y="112649"/>
                  </a:lnTo>
                  <a:lnTo>
                    <a:pt x="698563" y="162623"/>
                  </a:lnTo>
                  <a:lnTo>
                    <a:pt x="697103" y="181102"/>
                  </a:lnTo>
                  <a:lnTo>
                    <a:pt x="697928" y="192824"/>
                  </a:lnTo>
                  <a:lnTo>
                    <a:pt x="717651" y="229171"/>
                  </a:lnTo>
                  <a:lnTo>
                    <a:pt x="745871" y="238379"/>
                  </a:lnTo>
                  <a:lnTo>
                    <a:pt x="761301" y="236486"/>
                  </a:lnTo>
                  <a:lnTo>
                    <a:pt x="775411" y="230784"/>
                  </a:lnTo>
                  <a:lnTo>
                    <a:pt x="788212" y="221297"/>
                  </a:lnTo>
                  <a:lnTo>
                    <a:pt x="798385" y="209550"/>
                  </a:lnTo>
                  <a:lnTo>
                    <a:pt x="799719" y="208026"/>
                  </a:lnTo>
                  <a:lnTo>
                    <a:pt x="809218" y="192151"/>
                  </a:lnTo>
                  <a:lnTo>
                    <a:pt x="816000" y="174980"/>
                  </a:lnTo>
                  <a:lnTo>
                    <a:pt x="820077" y="156527"/>
                  </a:lnTo>
                  <a:lnTo>
                    <a:pt x="821436" y="136779"/>
                  </a:lnTo>
                  <a:close/>
                </a:path>
                <a:path w="1310639" h="279400">
                  <a:moveTo>
                    <a:pt x="968209" y="105918"/>
                  </a:moveTo>
                  <a:lnTo>
                    <a:pt x="950976" y="79248"/>
                  </a:lnTo>
                  <a:lnTo>
                    <a:pt x="934961" y="80924"/>
                  </a:lnTo>
                  <a:lnTo>
                    <a:pt x="919327" y="85915"/>
                  </a:lnTo>
                  <a:lnTo>
                    <a:pt x="904049" y="94259"/>
                  </a:lnTo>
                  <a:lnTo>
                    <a:pt x="889127" y="105918"/>
                  </a:lnTo>
                  <a:lnTo>
                    <a:pt x="889508" y="103124"/>
                  </a:lnTo>
                  <a:lnTo>
                    <a:pt x="889635" y="101727"/>
                  </a:lnTo>
                  <a:lnTo>
                    <a:pt x="889762" y="87630"/>
                  </a:lnTo>
                  <a:lnTo>
                    <a:pt x="886079" y="82296"/>
                  </a:lnTo>
                  <a:lnTo>
                    <a:pt x="874268" y="82296"/>
                  </a:lnTo>
                  <a:lnTo>
                    <a:pt x="870839" y="83693"/>
                  </a:lnTo>
                  <a:lnTo>
                    <a:pt x="859917" y="124968"/>
                  </a:lnTo>
                  <a:lnTo>
                    <a:pt x="844931" y="225044"/>
                  </a:lnTo>
                  <a:lnTo>
                    <a:pt x="843534" y="234823"/>
                  </a:lnTo>
                  <a:lnTo>
                    <a:pt x="846836" y="239649"/>
                  </a:lnTo>
                  <a:lnTo>
                    <a:pt x="863600" y="239649"/>
                  </a:lnTo>
                  <a:lnTo>
                    <a:pt x="868807" y="234823"/>
                  </a:lnTo>
                  <a:lnTo>
                    <a:pt x="870331" y="225044"/>
                  </a:lnTo>
                  <a:lnTo>
                    <a:pt x="881634" y="146812"/>
                  </a:lnTo>
                  <a:lnTo>
                    <a:pt x="892911" y="130721"/>
                  </a:lnTo>
                  <a:lnTo>
                    <a:pt x="906780" y="118605"/>
                  </a:lnTo>
                  <a:lnTo>
                    <a:pt x="923201" y="110477"/>
                  </a:lnTo>
                  <a:lnTo>
                    <a:pt x="942213" y="106299"/>
                  </a:lnTo>
                  <a:lnTo>
                    <a:pt x="940777" y="118605"/>
                  </a:lnTo>
                  <a:lnTo>
                    <a:pt x="940562" y="120777"/>
                  </a:lnTo>
                  <a:lnTo>
                    <a:pt x="940435" y="122809"/>
                  </a:lnTo>
                  <a:lnTo>
                    <a:pt x="940384" y="124968"/>
                  </a:lnTo>
                  <a:lnTo>
                    <a:pt x="939901" y="130721"/>
                  </a:lnTo>
                  <a:lnTo>
                    <a:pt x="939800" y="138938"/>
                  </a:lnTo>
                  <a:lnTo>
                    <a:pt x="942975" y="142240"/>
                  </a:lnTo>
                  <a:lnTo>
                    <a:pt x="954278" y="142240"/>
                  </a:lnTo>
                  <a:lnTo>
                    <a:pt x="958088" y="140208"/>
                  </a:lnTo>
                  <a:lnTo>
                    <a:pt x="960882" y="136144"/>
                  </a:lnTo>
                  <a:lnTo>
                    <a:pt x="963676" y="132207"/>
                  </a:lnTo>
                  <a:lnTo>
                    <a:pt x="965327" y="128270"/>
                  </a:lnTo>
                  <a:lnTo>
                    <a:pt x="965835" y="124460"/>
                  </a:lnTo>
                  <a:lnTo>
                    <a:pt x="967867" y="109728"/>
                  </a:lnTo>
                  <a:lnTo>
                    <a:pt x="968171" y="106299"/>
                  </a:lnTo>
                  <a:lnTo>
                    <a:pt x="968209" y="105918"/>
                  </a:lnTo>
                  <a:close/>
                </a:path>
                <a:path w="1310639" h="279400">
                  <a:moveTo>
                    <a:pt x="1093089" y="87503"/>
                  </a:moveTo>
                  <a:lnTo>
                    <a:pt x="1091438" y="83820"/>
                  </a:lnTo>
                  <a:lnTo>
                    <a:pt x="1086929" y="81407"/>
                  </a:lnTo>
                  <a:lnTo>
                    <a:pt x="1084326" y="80010"/>
                  </a:lnTo>
                  <a:lnTo>
                    <a:pt x="1077849" y="78994"/>
                  </a:lnTo>
                  <a:lnTo>
                    <a:pt x="1067562" y="78994"/>
                  </a:lnTo>
                  <a:lnTo>
                    <a:pt x="1061212" y="79756"/>
                  </a:lnTo>
                  <a:lnTo>
                    <a:pt x="1049020" y="81407"/>
                  </a:lnTo>
                  <a:lnTo>
                    <a:pt x="1051687" y="64135"/>
                  </a:lnTo>
                  <a:lnTo>
                    <a:pt x="1052830" y="58166"/>
                  </a:lnTo>
                  <a:lnTo>
                    <a:pt x="1053338" y="53340"/>
                  </a:lnTo>
                  <a:lnTo>
                    <a:pt x="1053338" y="36830"/>
                  </a:lnTo>
                  <a:lnTo>
                    <a:pt x="1049528" y="30353"/>
                  </a:lnTo>
                  <a:lnTo>
                    <a:pt x="1038098" y="30353"/>
                  </a:lnTo>
                  <a:lnTo>
                    <a:pt x="1034669" y="31750"/>
                  </a:lnTo>
                  <a:lnTo>
                    <a:pt x="1031875" y="34417"/>
                  </a:lnTo>
                  <a:lnTo>
                    <a:pt x="1028954" y="37084"/>
                  </a:lnTo>
                  <a:lnTo>
                    <a:pt x="1027303" y="40386"/>
                  </a:lnTo>
                  <a:lnTo>
                    <a:pt x="1026795" y="44196"/>
                  </a:lnTo>
                  <a:lnTo>
                    <a:pt x="1024001" y="65913"/>
                  </a:lnTo>
                  <a:lnTo>
                    <a:pt x="1023747" y="69596"/>
                  </a:lnTo>
                  <a:lnTo>
                    <a:pt x="1023239" y="76073"/>
                  </a:lnTo>
                  <a:lnTo>
                    <a:pt x="1022819" y="78994"/>
                  </a:lnTo>
                  <a:lnTo>
                    <a:pt x="1022350" y="81407"/>
                  </a:lnTo>
                  <a:lnTo>
                    <a:pt x="994156" y="78994"/>
                  </a:lnTo>
                  <a:lnTo>
                    <a:pt x="989457" y="78994"/>
                  </a:lnTo>
                  <a:lnTo>
                    <a:pt x="985774" y="80391"/>
                  </a:lnTo>
                  <a:lnTo>
                    <a:pt x="983107" y="83185"/>
                  </a:lnTo>
                  <a:lnTo>
                    <a:pt x="980313" y="85979"/>
                  </a:lnTo>
                  <a:lnTo>
                    <a:pt x="979043" y="89535"/>
                  </a:lnTo>
                  <a:lnTo>
                    <a:pt x="979043" y="98806"/>
                  </a:lnTo>
                  <a:lnTo>
                    <a:pt x="1017016" y="110236"/>
                  </a:lnTo>
                  <a:lnTo>
                    <a:pt x="1015238" y="116586"/>
                  </a:lnTo>
                  <a:lnTo>
                    <a:pt x="1013460" y="123063"/>
                  </a:lnTo>
                  <a:lnTo>
                    <a:pt x="1011555" y="129413"/>
                  </a:lnTo>
                  <a:lnTo>
                    <a:pt x="1006881" y="146850"/>
                  </a:lnTo>
                  <a:lnTo>
                    <a:pt x="1003554" y="162915"/>
                  </a:lnTo>
                  <a:lnTo>
                    <a:pt x="1001547" y="177609"/>
                  </a:lnTo>
                  <a:lnTo>
                    <a:pt x="1000887" y="190881"/>
                  </a:lnTo>
                  <a:lnTo>
                    <a:pt x="1003071" y="210908"/>
                  </a:lnTo>
                  <a:lnTo>
                    <a:pt x="1009624" y="225234"/>
                  </a:lnTo>
                  <a:lnTo>
                    <a:pt x="1020546" y="233857"/>
                  </a:lnTo>
                  <a:lnTo>
                    <a:pt x="1035812" y="236728"/>
                  </a:lnTo>
                  <a:lnTo>
                    <a:pt x="1043241" y="236169"/>
                  </a:lnTo>
                  <a:lnTo>
                    <a:pt x="1076909" y="217957"/>
                  </a:lnTo>
                  <a:lnTo>
                    <a:pt x="1080033" y="210185"/>
                  </a:lnTo>
                  <a:lnTo>
                    <a:pt x="1080643" y="206248"/>
                  </a:lnTo>
                  <a:lnTo>
                    <a:pt x="1080643" y="202438"/>
                  </a:lnTo>
                  <a:lnTo>
                    <a:pt x="1079246" y="199390"/>
                  </a:lnTo>
                  <a:lnTo>
                    <a:pt x="1076452" y="196977"/>
                  </a:lnTo>
                  <a:lnTo>
                    <a:pt x="1073785" y="194564"/>
                  </a:lnTo>
                  <a:lnTo>
                    <a:pt x="1070864" y="193421"/>
                  </a:lnTo>
                  <a:lnTo>
                    <a:pt x="1063879" y="193421"/>
                  </a:lnTo>
                  <a:lnTo>
                    <a:pt x="1059561" y="196596"/>
                  </a:lnTo>
                  <a:lnTo>
                    <a:pt x="1051433" y="207772"/>
                  </a:lnTo>
                  <a:lnTo>
                    <a:pt x="1046099" y="210185"/>
                  </a:lnTo>
                  <a:lnTo>
                    <a:pt x="1038987" y="210185"/>
                  </a:lnTo>
                  <a:lnTo>
                    <a:pt x="1034224" y="208648"/>
                  </a:lnTo>
                  <a:lnTo>
                    <a:pt x="1030808" y="204012"/>
                  </a:lnTo>
                  <a:lnTo>
                    <a:pt x="1028750" y="196316"/>
                  </a:lnTo>
                  <a:lnTo>
                    <a:pt x="1028065" y="185547"/>
                  </a:lnTo>
                  <a:lnTo>
                    <a:pt x="1028776" y="173977"/>
                  </a:lnTo>
                  <a:lnTo>
                    <a:pt x="1030922" y="160045"/>
                  </a:lnTo>
                  <a:lnTo>
                    <a:pt x="1034491" y="143738"/>
                  </a:lnTo>
                  <a:lnTo>
                    <a:pt x="1039495" y="125095"/>
                  </a:lnTo>
                  <a:lnTo>
                    <a:pt x="1041273" y="118999"/>
                  </a:lnTo>
                  <a:lnTo>
                    <a:pt x="1042670" y="113665"/>
                  </a:lnTo>
                  <a:lnTo>
                    <a:pt x="1043686" y="109093"/>
                  </a:lnTo>
                  <a:lnTo>
                    <a:pt x="1050671" y="108204"/>
                  </a:lnTo>
                  <a:lnTo>
                    <a:pt x="1057529" y="107696"/>
                  </a:lnTo>
                  <a:lnTo>
                    <a:pt x="1064260" y="107696"/>
                  </a:lnTo>
                  <a:lnTo>
                    <a:pt x="1077722" y="108204"/>
                  </a:lnTo>
                  <a:lnTo>
                    <a:pt x="1081913" y="108204"/>
                  </a:lnTo>
                  <a:lnTo>
                    <a:pt x="1083246" y="107696"/>
                  </a:lnTo>
                  <a:lnTo>
                    <a:pt x="1085596" y="106807"/>
                  </a:lnTo>
                  <a:lnTo>
                    <a:pt x="1088644" y="104013"/>
                  </a:lnTo>
                  <a:lnTo>
                    <a:pt x="1091565" y="101092"/>
                  </a:lnTo>
                  <a:lnTo>
                    <a:pt x="1093089" y="97409"/>
                  </a:lnTo>
                  <a:lnTo>
                    <a:pt x="1093089" y="87503"/>
                  </a:lnTo>
                  <a:close/>
                </a:path>
                <a:path w="1310639" h="279400">
                  <a:moveTo>
                    <a:pt x="1238377" y="197739"/>
                  </a:moveTo>
                  <a:lnTo>
                    <a:pt x="1238262" y="194564"/>
                  </a:lnTo>
                  <a:lnTo>
                    <a:pt x="1237361" y="192405"/>
                  </a:lnTo>
                  <a:lnTo>
                    <a:pt x="1235329" y="190246"/>
                  </a:lnTo>
                  <a:lnTo>
                    <a:pt x="1233424" y="188087"/>
                  </a:lnTo>
                  <a:lnTo>
                    <a:pt x="1230884" y="186944"/>
                  </a:lnTo>
                  <a:lnTo>
                    <a:pt x="1224153" y="186944"/>
                  </a:lnTo>
                  <a:lnTo>
                    <a:pt x="1220470" y="189484"/>
                  </a:lnTo>
                  <a:lnTo>
                    <a:pt x="1216494" y="194945"/>
                  </a:lnTo>
                  <a:lnTo>
                    <a:pt x="1213231" y="199263"/>
                  </a:lnTo>
                  <a:lnTo>
                    <a:pt x="1171829" y="210693"/>
                  </a:lnTo>
                  <a:lnTo>
                    <a:pt x="1157986" y="209219"/>
                  </a:lnTo>
                  <a:lnTo>
                    <a:pt x="1146403" y="204774"/>
                  </a:lnTo>
                  <a:lnTo>
                    <a:pt x="1137081" y="197358"/>
                  </a:lnTo>
                  <a:lnTo>
                    <a:pt x="1130046" y="186944"/>
                  </a:lnTo>
                  <a:lnTo>
                    <a:pt x="1186472" y="160655"/>
                  </a:lnTo>
                  <a:lnTo>
                    <a:pt x="1199654" y="154393"/>
                  </a:lnTo>
                  <a:lnTo>
                    <a:pt x="1210691" y="148971"/>
                  </a:lnTo>
                  <a:lnTo>
                    <a:pt x="1217168" y="145669"/>
                  </a:lnTo>
                  <a:lnTo>
                    <a:pt x="1223010" y="140970"/>
                  </a:lnTo>
                  <a:lnTo>
                    <a:pt x="1228471" y="134874"/>
                  </a:lnTo>
                  <a:lnTo>
                    <a:pt x="1233932" y="128905"/>
                  </a:lnTo>
                  <a:lnTo>
                    <a:pt x="1236726" y="121539"/>
                  </a:lnTo>
                  <a:lnTo>
                    <a:pt x="1236700" y="112991"/>
                  </a:lnTo>
                  <a:lnTo>
                    <a:pt x="1236002" y="106553"/>
                  </a:lnTo>
                  <a:lnTo>
                    <a:pt x="1235938" y="105879"/>
                  </a:lnTo>
                  <a:lnTo>
                    <a:pt x="1214628" y="84836"/>
                  </a:lnTo>
                  <a:lnTo>
                    <a:pt x="1214628" y="117983"/>
                  </a:lnTo>
                  <a:lnTo>
                    <a:pt x="1208354" y="122402"/>
                  </a:lnTo>
                  <a:lnTo>
                    <a:pt x="1199857" y="127444"/>
                  </a:lnTo>
                  <a:lnTo>
                    <a:pt x="1189113" y="133172"/>
                  </a:lnTo>
                  <a:lnTo>
                    <a:pt x="1176147" y="139573"/>
                  </a:lnTo>
                  <a:lnTo>
                    <a:pt x="1131824" y="160655"/>
                  </a:lnTo>
                  <a:lnTo>
                    <a:pt x="1142009" y="136994"/>
                  </a:lnTo>
                  <a:lnTo>
                    <a:pt x="1154074" y="120078"/>
                  </a:lnTo>
                  <a:lnTo>
                    <a:pt x="1168006" y="109943"/>
                  </a:lnTo>
                  <a:lnTo>
                    <a:pt x="1183767" y="106553"/>
                  </a:lnTo>
                  <a:lnTo>
                    <a:pt x="1193546" y="107276"/>
                  </a:lnTo>
                  <a:lnTo>
                    <a:pt x="1201953" y="109410"/>
                  </a:lnTo>
                  <a:lnTo>
                    <a:pt x="1208976" y="112991"/>
                  </a:lnTo>
                  <a:lnTo>
                    <a:pt x="1214628" y="117983"/>
                  </a:lnTo>
                  <a:lnTo>
                    <a:pt x="1214628" y="84836"/>
                  </a:lnTo>
                  <a:lnTo>
                    <a:pt x="1208620" y="82931"/>
                  </a:lnTo>
                  <a:lnTo>
                    <a:pt x="1198791" y="81318"/>
                  </a:lnTo>
                  <a:lnTo>
                    <a:pt x="1187577" y="80772"/>
                  </a:lnTo>
                  <a:lnTo>
                    <a:pt x="1170406" y="82892"/>
                  </a:lnTo>
                  <a:lnTo>
                    <a:pt x="1128903" y="114554"/>
                  </a:lnTo>
                  <a:lnTo>
                    <a:pt x="1107694" y="165938"/>
                  </a:lnTo>
                  <a:lnTo>
                    <a:pt x="1106297" y="183388"/>
                  </a:lnTo>
                  <a:lnTo>
                    <a:pt x="1107313" y="194945"/>
                  </a:lnTo>
                  <a:lnTo>
                    <a:pt x="1131519" y="228384"/>
                  </a:lnTo>
                  <a:lnTo>
                    <a:pt x="1167892" y="236474"/>
                  </a:lnTo>
                  <a:lnTo>
                    <a:pt x="1179461" y="235724"/>
                  </a:lnTo>
                  <a:lnTo>
                    <a:pt x="1225029" y="218173"/>
                  </a:lnTo>
                  <a:lnTo>
                    <a:pt x="1236891" y="204838"/>
                  </a:lnTo>
                  <a:lnTo>
                    <a:pt x="1238377" y="197739"/>
                  </a:lnTo>
                  <a:close/>
                </a:path>
                <a:path w="1310639" h="279400">
                  <a:moveTo>
                    <a:pt x="1310132" y="222377"/>
                  </a:moveTo>
                  <a:lnTo>
                    <a:pt x="1302766" y="209804"/>
                  </a:lnTo>
                  <a:lnTo>
                    <a:pt x="1296924" y="209804"/>
                  </a:lnTo>
                  <a:lnTo>
                    <a:pt x="1275016" y="241274"/>
                  </a:lnTo>
                  <a:lnTo>
                    <a:pt x="1262634" y="271653"/>
                  </a:lnTo>
                  <a:lnTo>
                    <a:pt x="1263523" y="274193"/>
                  </a:lnTo>
                  <a:lnTo>
                    <a:pt x="1265428" y="276098"/>
                  </a:lnTo>
                  <a:lnTo>
                    <a:pt x="1267206" y="278130"/>
                  </a:lnTo>
                  <a:lnTo>
                    <a:pt x="1269619" y="279146"/>
                  </a:lnTo>
                  <a:lnTo>
                    <a:pt x="1275207" y="279146"/>
                  </a:lnTo>
                  <a:lnTo>
                    <a:pt x="1291717" y="256667"/>
                  </a:lnTo>
                  <a:lnTo>
                    <a:pt x="1296454" y="248348"/>
                  </a:lnTo>
                  <a:lnTo>
                    <a:pt x="1300467" y="241173"/>
                  </a:lnTo>
                  <a:lnTo>
                    <a:pt x="1306068" y="231013"/>
                  </a:lnTo>
                  <a:lnTo>
                    <a:pt x="1308735" y="225806"/>
                  </a:lnTo>
                  <a:lnTo>
                    <a:pt x="1310132" y="222377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842641" y="4602607"/>
              <a:ext cx="132079" cy="1557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056681" y="4523359"/>
              <a:ext cx="612775" cy="251460"/>
            </a:xfrm>
            <a:custGeom>
              <a:avLst/>
              <a:gdLst/>
              <a:ahLst/>
              <a:cxnLst/>
              <a:rect l="l" t="t" r="r" b="b"/>
              <a:pathLst>
                <a:path w="612775" h="251460">
                  <a:moveTo>
                    <a:pt x="60230" y="114300"/>
                  </a:moveTo>
                  <a:lnTo>
                    <a:pt x="33863" y="114300"/>
                  </a:lnTo>
                  <a:lnTo>
                    <a:pt x="27623" y="155702"/>
                  </a:lnTo>
                  <a:lnTo>
                    <a:pt x="22433" y="194691"/>
                  </a:lnTo>
                  <a:lnTo>
                    <a:pt x="21290" y="201930"/>
                  </a:lnTo>
                  <a:lnTo>
                    <a:pt x="12908" y="235712"/>
                  </a:lnTo>
                  <a:lnTo>
                    <a:pt x="12654" y="236728"/>
                  </a:lnTo>
                  <a:lnTo>
                    <a:pt x="12654" y="237236"/>
                  </a:lnTo>
                  <a:lnTo>
                    <a:pt x="12527" y="237744"/>
                  </a:lnTo>
                  <a:lnTo>
                    <a:pt x="12400" y="238125"/>
                  </a:lnTo>
                  <a:lnTo>
                    <a:pt x="12163" y="239903"/>
                  </a:lnTo>
                  <a:lnTo>
                    <a:pt x="12146" y="241681"/>
                  </a:lnTo>
                  <a:lnTo>
                    <a:pt x="13162" y="244983"/>
                  </a:lnTo>
                  <a:lnTo>
                    <a:pt x="13924" y="246380"/>
                  </a:lnTo>
                  <a:lnTo>
                    <a:pt x="15067" y="247523"/>
                  </a:lnTo>
                  <a:lnTo>
                    <a:pt x="16083" y="248793"/>
                  </a:lnTo>
                  <a:lnTo>
                    <a:pt x="17353" y="249682"/>
                  </a:lnTo>
                  <a:lnTo>
                    <a:pt x="20401" y="250952"/>
                  </a:lnTo>
                  <a:lnTo>
                    <a:pt x="22179" y="251333"/>
                  </a:lnTo>
                  <a:lnTo>
                    <a:pt x="30942" y="251333"/>
                  </a:lnTo>
                  <a:lnTo>
                    <a:pt x="45586" y="210222"/>
                  </a:lnTo>
                  <a:lnTo>
                    <a:pt x="49103" y="186817"/>
                  </a:lnTo>
                  <a:lnTo>
                    <a:pt x="49738" y="182499"/>
                  </a:lnTo>
                  <a:lnTo>
                    <a:pt x="50373" y="177419"/>
                  </a:lnTo>
                  <a:lnTo>
                    <a:pt x="51008" y="171450"/>
                  </a:lnTo>
                  <a:lnTo>
                    <a:pt x="51897" y="165481"/>
                  </a:lnTo>
                  <a:lnTo>
                    <a:pt x="52532" y="160274"/>
                  </a:lnTo>
                  <a:lnTo>
                    <a:pt x="53058" y="155575"/>
                  </a:lnTo>
                  <a:lnTo>
                    <a:pt x="53796" y="150352"/>
                  </a:lnTo>
                  <a:lnTo>
                    <a:pt x="54603" y="144192"/>
                  </a:lnTo>
                  <a:lnTo>
                    <a:pt x="60230" y="114300"/>
                  </a:lnTo>
                  <a:close/>
                </a:path>
                <a:path w="612775" h="251460">
                  <a:moveTo>
                    <a:pt x="246928" y="221234"/>
                  </a:moveTo>
                  <a:lnTo>
                    <a:pt x="216997" y="221234"/>
                  </a:lnTo>
                  <a:lnTo>
                    <a:pt x="218648" y="224662"/>
                  </a:lnTo>
                  <a:lnTo>
                    <a:pt x="221315" y="228219"/>
                  </a:lnTo>
                  <a:lnTo>
                    <a:pt x="228808" y="235966"/>
                  </a:lnTo>
                  <a:lnTo>
                    <a:pt x="231348" y="237871"/>
                  </a:lnTo>
                  <a:lnTo>
                    <a:pt x="240746" y="237871"/>
                  </a:lnTo>
                  <a:lnTo>
                    <a:pt x="245699" y="233425"/>
                  </a:lnTo>
                  <a:lnTo>
                    <a:pt x="247731" y="224662"/>
                  </a:lnTo>
                  <a:lnTo>
                    <a:pt x="247223" y="222377"/>
                  </a:lnTo>
                  <a:lnTo>
                    <a:pt x="246928" y="221234"/>
                  </a:lnTo>
                  <a:close/>
                </a:path>
                <a:path w="612775" h="251460">
                  <a:moveTo>
                    <a:pt x="215219" y="79248"/>
                  </a:moveTo>
                  <a:lnTo>
                    <a:pt x="167410" y="95750"/>
                  </a:lnTo>
                  <a:lnTo>
                    <a:pt x="140380" y="124372"/>
                  </a:lnTo>
                  <a:lnTo>
                    <a:pt x="126180" y="162663"/>
                  </a:lnTo>
                  <a:lnTo>
                    <a:pt x="124414" y="185166"/>
                  </a:lnTo>
                  <a:lnTo>
                    <a:pt x="127581" y="207428"/>
                  </a:lnTo>
                  <a:lnTo>
                    <a:pt x="137082" y="223345"/>
                  </a:lnTo>
                  <a:lnTo>
                    <a:pt x="152918" y="232904"/>
                  </a:lnTo>
                  <a:lnTo>
                    <a:pt x="175087" y="236093"/>
                  </a:lnTo>
                  <a:lnTo>
                    <a:pt x="182421" y="235164"/>
                  </a:lnTo>
                  <a:lnTo>
                    <a:pt x="191851" y="232378"/>
                  </a:lnTo>
                  <a:lnTo>
                    <a:pt x="203376" y="227734"/>
                  </a:lnTo>
                  <a:lnTo>
                    <a:pt x="216997" y="221234"/>
                  </a:lnTo>
                  <a:lnTo>
                    <a:pt x="246928" y="221234"/>
                  </a:lnTo>
                  <a:lnTo>
                    <a:pt x="244337" y="211200"/>
                  </a:lnTo>
                  <a:lnTo>
                    <a:pt x="177119" y="211200"/>
                  </a:lnTo>
                  <a:lnTo>
                    <a:pt x="165858" y="209226"/>
                  </a:lnTo>
                  <a:lnTo>
                    <a:pt x="157799" y="203311"/>
                  </a:lnTo>
                  <a:lnTo>
                    <a:pt x="152955" y="193466"/>
                  </a:lnTo>
                  <a:lnTo>
                    <a:pt x="151338" y="179705"/>
                  </a:lnTo>
                  <a:lnTo>
                    <a:pt x="152574" y="164367"/>
                  </a:lnTo>
                  <a:lnTo>
                    <a:pt x="171023" y="126237"/>
                  </a:lnTo>
                  <a:lnTo>
                    <a:pt x="213314" y="104775"/>
                  </a:lnTo>
                  <a:lnTo>
                    <a:pt x="256494" y="104775"/>
                  </a:lnTo>
                  <a:lnTo>
                    <a:pt x="256494" y="96647"/>
                  </a:lnTo>
                  <a:lnTo>
                    <a:pt x="221841" y="79698"/>
                  </a:lnTo>
                  <a:lnTo>
                    <a:pt x="215219" y="79248"/>
                  </a:lnTo>
                  <a:close/>
                </a:path>
                <a:path w="612775" h="251460">
                  <a:moveTo>
                    <a:pt x="256494" y="104775"/>
                  </a:moveTo>
                  <a:lnTo>
                    <a:pt x="216616" y="104775"/>
                  </a:lnTo>
                  <a:lnTo>
                    <a:pt x="221188" y="106553"/>
                  </a:lnTo>
                  <a:lnTo>
                    <a:pt x="226903" y="109982"/>
                  </a:lnTo>
                  <a:lnTo>
                    <a:pt x="222595" y="124962"/>
                  </a:lnTo>
                  <a:lnTo>
                    <a:pt x="219204" y="144192"/>
                  </a:lnTo>
                  <a:lnTo>
                    <a:pt x="216741" y="167685"/>
                  </a:lnTo>
                  <a:lnTo>
                    <a:pt x="215219" y="195453"/>
                  </a:lnTo>
                  <a:lnTo>
                    <a:pt x="206141" y="202360"/>
                  </a:lnTo>
                  <a:lnTo>
                    <a:pt x="196788" y="207279"/>
                  </a:lnTo>
                  <a:lnTo>
                    <a:pt x="187126" y="210222"/>
                  </a:lnTo>
                  <a:lnTo>
                    <a:pt x="177119" y="211200"/>
                  </a:lnTo>
                  <a:lnTo>
                    <a:pt x="244337" y="211200"/>
                  </a:lnTo>
                  <a:lnTo>
                    <a:pt x="244093" y="210222"/>
                  </a:lnTo>
                  <a:lnTo>
                    <a:pt x="241905" y="199786"/>
                  </a:lnTo>
                  <a:lnTo>
                    <a:pt x="240562" y="190533"/>
                  </a:lnTo>
                  <a:lnTo>
                    <a:pt x="240111" y="182625"/>
                  </a:lnTo>
                  <a:lnTo>
                    <a:pt x="240421" y="175811"/>
                  </a:lnTo>
                  <a:lnTo>
                    <a:pt x="247400" y="132248"/>
                  </a:lnTo>
                  <a:lnTo>
                    <a:pt x="255224" y="109855"/>
                  </a:lnTo>
                  <a:lnTo>
                    <a:pt x="256494" y="106807"/>
                  </a:lnTo>
                  <a:lnTo>
                    <a:pt x="256494" y="104775"/>
                  </a:lnTo>
                  <a:close/>
                </a:path>
                <a:path w="612775" h="251460">
                  <a:moveTo>
                    <a:pt x="126954" y="0"/>
                  </a:moveTo>
                  <a:lnTo>
                    <a:pt x="114127" y="0"/>
                  </a:lnTo>
                  <a:lnTo>
                    <a:pt x="100034" y="1121"/>
                  </a:lnTo>
                  <a:lnTo>
                    <a:pt x="60539" y="26820"/>
                  </a:lnTo>
                  <a:lnTo>
                    <a:pt x="44912" y="64897"/>
                  </a:lnTo>
                  <a:lnTo>
                    <a:pt x="39705" y="86613"/>
                  </a:lnTo>
                  <a:lnTo>
                    <a:pt x="26624" y="87122"/>
                  </a:lnTo>
                  <a:lnTo>
                    <a:pt x="0" y="106807"/>
                  </a:lnTo>
                  <a:lnTo>
                    <a:pt x="589" y="110109"/>
                  </a:lnTo>
                  <a:lnTo>
                    <a:pt x="2367" y="112395"/>
                  </a:lnTo>
                  <a:lnTo>
                    <a:pt x="4272" y="114681"/>
                  </a:lnTo>
                  <a:lnTo>
                    <a:pt x="7447" y="115824"/>
                  </a:lnTo>
                  <a:lnTo>
                    <a:pt x="13670" y="115824"/>
                  </a:lnTo>
                  <a:lnTo>
                    <a:pt x="16210" y="115697"/>
                  </a:lnTo>
                  <a:lnTo>
                    <a:pt x="23449" y="115188"/>
                  </a:lnTo>
                  <a:lnTo>
                    <a:pt x="33863" y="114300"/>
                  </a:lnTo>
                  <a:lnTo>
                    <a:pt x="60230" y="114300"/>
                  </a:lnTo>
                  <a:lnTo>
                    <a:pt x="60660" y="112013"/>
                  </a:lnTo>
                  <a:lnTo>
                    <a:pt x="72043" y="111113"/>
                  </a:lnTo>
                  <a:lnTo>
                    <a:pt x="81044" y="110521"/>
                  </a:lnTo>
                  <a:lnTo>
                    <a:pt x="87664" y="110263"/>
                  </a:lnTo>
                  <a:lnTo>
                    <a:pt x="95455" y="110263"/>
                  </a:lnTo>
                  <a:lnTo>
                    <a:pt x="99776" y="109982"/>
                  </a:lnTo>
                  <a:lnTo>
                    <a:pt x="101554" y="109728"/>
                  </a:lnTo>
                  <a:lnTo>
                    <a:pt x="103078" y="109347"/>
                  </a:lnTo>
                  <a:lnTo>
                    <a:pt x="110317" y="107823"/>
                  </a:lnTo>
                  <a:lnTo>
                    <a:pt x="114381" y="103759"/>
                  </a:lnTo>
                  <a:lnTo>
                    <a:pt x="115524" y="97028"/>
                  </a:lnTo>
                  <a:lnTo>
                    <a:pt x="115096" y="90767"/>
                  </a:lnTo>
                  <a:lnTo>
                    <a:pt x="111714" y="86280"/>
                  </a:lnTo>
                  <a:lnTo>
                    <a:pt x="107432" y="84455"/>
                  </a:lnTo>
                  <a:lnTo>
                    <a:pt x="65740" y="84455"/>
                  </a:lnTo>
                  <a:lnTo>
                    <a:pt x="67772" y="75692"/>
                  </a:lnTo>
                  <a:lnTo>
                    <a:pt x="84282" y="39497"/>
                  </a:lnTo>
                  <a:lnTo>
                    <a:pt x="111587" y="27432"/>
                  </a:lnTo>
                  <a:lnTo>
                    <a:pt x="123398" y="27432"/>
                  </a:lnTo>
                  <a:lnTo>
                    <a:pt x="130002" y="22987"/>
                  </a:lnTo>
                  <a:lnTo>
                    <a:pt x="131399" y="13970"/>
                  </a:lnTo>
                  <a:lnTo>
                    <a:pt x="132796" y="4699"/>
                  </a:lnTo>
                  <a:lnTo>
                    <a:pt x="126954" y="0"/>
                  </a:lnTo>
                  <a:close/>
                </a:path>
                <a:path w="612775" h="251460">
                  <a:moveTo>
                    <a:pt x="95455" y="110263"/>
                  </a:moveTo>
                  <a:lnTo>
                    <a:pt x="87664" y="110263"/>
                  </a:lnTo>
                  <a:lnTo>
                    <a:pt x="91902" y="110362"/>
                  </a:lnTo>
                  <a:lnTo>
                    <a:pt x="93934" y="110362"/>
                  </a:lnTo>
                  <a:lnTo>
                    <a:pt x="95455" y="110263"/>
                  </a:lnTo>
                  <a:close/>
                </a:path>
                <a:path w="612775" h="251460">
                  <a:moveTo>
                    <a:pt x="96093" y="82677"/>
                  </a:moveTo>
                  <a:lnTo>
                    <a:pt x="91547" y="82794"/>
                  </a:lnTo>
                  <a:lnTo>
                    <a:pt x="84965" y="83137"/>
                  </a:lnTo>
                  <a:lnTo>
                    <a:pt x="65740" y="84455"/>
                  </a:lnTo>
                  <a:lnTo>
                    <a:pt x="107432" y="84455"/>
                  </a:lnTo>
                  <a:lnTo>
                    <a:pt x="105380" y="83579"/>
                  </a:lnTo>
                  <a:lnTo>
                    <a:pt x="96093" y="82677"/>
                  </a:lnTo>
                  <a:close/>
                </a:path>
                <a:path w="612775" h="251460">
                  <a:moveTo>
                    <a:pt x="315549" y="80772"/>
                  </a:moveTo>
                  <a:lnTo>
                    <a:pt x="303738" y="80772"/>
                  </a:lnTo>
                  <a:lnTo>
                    <a:pt x="300309" y="82169"/>
                  </a:lnTo>
                  <a:lnTo>
                    <a:pt x="289387" y="123444"/>
                  </a:lnTo>
                  <a:lnTo>
                    <a:pt x="274401" y="223520"/>
                  </a:lnTo>
                  <a:lnTo>
                    <a:pt x="273026" y="233330"/>
                  </a:lnTo>
                  <a:lnTo>
                    <a:pt x="276306" y="238125"/>
                  </a:lnTo>
                  <a:lnTo>
                    <a:pt x="293070" y="238125"/>
                  </a:lnTo>
                  <a:lnTo>
                    <a:pt x="298243" y="233330"/>
                  </a:lnTo>
                  <a:lnTo>
                    <a:pt x="298341" y="232890"/>
                  </a:lnTo>
                  <a:lnTo>
                    <a:pt x="299911" y="222758"/>
                  </a:lnTo>
                  <a:lnTo>
                    <a:pt x="311104" y="145287"/>
                  </a:lnTo>
                  <a:lnTo>
                    <a:pt x="322391" y="129188"/>
                  </a:lnTo>
                  <a:lnTo>
                    <a:pt x="336250" y="117078"/>
                  </a:lnTo>
                  <a:lnTo>
                    <a:pt x="352681" y="108944"/>
                  </a:lnTo>
                  <a:lnTo>
                    <a:pt x="371683" y="104775"/>
                  </a:lnTo>
                  <a:lnTo>
                    <a:pt x="397649" y="104775"/>
                  </a:lnTo>
                  <a:lnTo>
                    <a:pt x="397684" y="104394"/>
                  </a:lnTo>
                  <a:lnTo>
                    <a:pt x="318597" y="104394"/>
                  </a:lnTo>
                  <a:lnTo>
                    <a:pt x="318978" y="101600"/>
                  </a:lnTo>
                  <a:lnTo>
                    <a:pt x="319118" y="100203"/>
                  </a:lnTo>
                  <a:lnTo>
                    <a:pt x="319232" y="86106"/>
                  </a:lnTo>
                  <a:lnTo>
                    <a:pt x="315549" y="80772"/>
                  </a:lnTo>
                  <a:close/>
                </a:path>
                <a:path w="612775" h="251460">
                  <a:moveTo>
                    <a:pt x="412831" y="194183"/>
                  </a:moveTo>
                  <a:lnTo>
                    <a:pt x="406227" y="194183"/>
                  </a:lnTo>
                  <a:lnTo>
                    <a:pt x="402544" y="195834"/>
                  </a:lnTo>
                  <a:lnTo>
                    <a:pt x="398988" y="199262"/>
                  </a:lnTo>
                  <a:lnTo>
                    <a:pt x="395559" y="202692"/>
                  </a:lnTo>
                  <a:lnTo>
                    <a:pt x="393781" y="206756"/>
                  </a:lnTo>
                  <a:lnTo>
                    <a:pt x="393781" y="218821"/>
                  </a:lnTo>
                  <a:lnTo>
                    <a:pt x="435012" y="236422"/>
                  </a:lnTo>
                  <a:lnTo>
                    <a:pt x="444581" y="236855"/>
                  </a:lnTo>
                  <a:lnTo>
                    <a:pt x="458966" y="235973"/>
                  </a:lnTo>
                  <a:lnTo>
                    <a:pt x="501170" y="214973"/>
                  </a:lnTo>
                  <a:lnTo>
                    <a:pt x="505333" y="208280"/>
                  </a:lnTo>
                  <a:lnTo>
                    <a:pt x="444454" y="208280"/>
                  </a:lnTo>
                  <a:lnTo>
                    <a:pt x="438993" y="207645"/>
                  </a:lnTo>
                  <a:lnTo>
                    <a:pt x="432516" y="206121"/>
                  </a:lnTo>
                  <a:lnTo>
                    <a:pt x="425912" y="204724"/>
                  </a:lnTo>
                  <a:lnTo>
                    <a:pt x="421721" y="202946"/>
                  </a:lnTo>
                  <a:lnTo>
                    <a:pt x="419816" y="200913"/>
                  </a:lnTo>
                  <a:lnTo>
                    <a:pt x="416006" y="196469"/>
                  </a:lnTo>
                  <a:lnTo>
                    <a:pt x="412831" y="194183"/>
                  </a:lnTo>
                  <a:close/>
                </a:path>
                <a:path w="612775" h="251460">
                  <a:moveTo>
                    <a:pt x="524845" y="65150"/>
                  </a:moveTo>
                  <a:lnTo>
                    <a:pt x="512526" y="65150"/>
                  </a:lnTo>
                  <a:lnTo>
                    <a:pt x="508335" y="66040"/>
                  </a:lnTo>
                  <a:lnTo>
                    <a:pt x="504652" y="67818"/>
                  </a:lnTo>
                  <a:lnTo>
                    <a:pt x="500177" y="69744"/>
                  </a:lnTo>
                  <a:lnTo>
                    <a:pt x="494191" y="71897"/>
                  </a:lnTo>
                  <a:lnTo>
                    <a:pt x="486703" y="74265"/>
                  </a:lnTo>
                  <a:lnTo>
                    <a:pt x="477728" y="76835"/>
                  </a:lnTo>
                  <a:lnTo>
                    <a:pt x="466084" y="80434"/>
                  </a:lnTo>
                  <a:lnTo>
                    <a:pt x="430802" y="99456"/>
                  </a:lnTo>
                  <a:lnTo>
                    <a:pt x="416768" y="140716"/>
                  </a:lnTo>
                  <a:lnTo>
                    <a:pt x="418546" y="145923"/>
                  </a:lnTo>
                  <a:lnTo>
                    <a:pt x="462107" y="165862"/>
                  </a:lnTo>
                  <a:lnTo>
                    <a:pt x="471848" y="169552"/>
                  </a:lnTo>
                  <a:lnTo>
                    <a:pt x="478792" y="174529"/>
                  </a:lnTo>
                  <a:lnTo>
                    <a:pt x="482949" y="180792"/>
                  </a:lnTo>
                  <a:lnTo>
                    <a:pt x="484332" y="188341"/>
                  </a:lnTo>
                  <a:lnTo>
                    <a:pt x="482116" y="197082"/>
                  </a:lnTo>
                  <a:lnTo>
                    <a:pt x="475458" y="203311"/>
                  </a:lnTo>
                  <a:lnTo>
                    <a:pt x="464348" y="207039"/>
                  </a:lnTo>
                  <a:lnTo>
                    <a:pt x="448772" y="208280"/>
                  </a:lnTo>
                  <a:lnTo>
                    <a:pt x="505333" y="208280"/>
                  </a:lnTo>
                  <a:lnTo>
                    <a:pt x="506922" y="205724"/>
                  </a:lnTo>
                  <a:lnTo>
                    <a:pt x="510365" y="195022"/>
                  </a:lnTo>
                  <a:lnTo>
                    <a:pt x="511510" y="182880"/>
                  </a:lnTo>
                  <a:lnTo>
                    <a:pt x="510607" y="173283"/>
                  </a:lnTo>
                  <a:lnTo>
                    <a:pt x="478474" y="139954"/>
                  </a:lnTo>
                  <a:lnTo>
                    <a:pt x="448264" y="131953"/>
                  </a:lnTo>
                  <a:lnTo>
                    <a:pt x="445724" y="131318"/>
                  </a:lnTo>
                  <a:lnTo>
                    <a:pt x="443438" y="130429"/>
                  </a:lnTo>
                  <a:lnTo>
                    <a:pt x="444327" y="124460"/>
                  </a:lnTo>
                  <a:lnTo>
                    <a:pt x="448010" y="119253"/>
                  </a:lnTo>
                  <a:lnTo>
                    <a:pt x="488142" y="101600"/>
                  </a:lnTo>
                  <a:lnTo>
                    <a:pt x="498175" y="98806"/>
                  </a:lnTo>
                  <a:lnTo>
                    <a:pt x="501604" y="97790"/>
                  </a:lnTo>
                  <a:lnTo>
                    <a:pt x="528173" y="97790"/>
                  </a:lnTo>
                  <a:lnTo>
                    <a:pt x="527977" y="90368"/>
                  </a:lnTo>
                  <a:lnTo>
                    <a:pt x="528083" y="84010"/>
                  </a:lnTo>
                  <a:lnTo>
                    <a:pt x="528466" y="77724"/>
                  </a:lnTo>
                  <a:lnTo>
                    <a:pt x="528528" y="68961"/>
                  </a:lnTo>
                  <a:lnTo>
                    <a:pt x="524845" y="65150"/>
                  </a:lnTo>
                  <a:close/>
                </a:path>
                <a:path w="612775" h="251460">
                  <a:moveTo>
                    <a:pt x="397649" y="104775"/>
                  </a:moveTo>
                  <a:lnTo>
                    <a:pt x="371683" y="104775"/>
                  </a:lnTo>
                  <a:lnTo>
                    <a:pt x="370248" y="117094"/>
                  </a:lnTo>
                  <a:lnTo>
                    <a:pt x="370032" y="119253"/>
                  </a:lnTo>
                  <a:lnTo>
                    <a:pt x="369905" y="121285"/>
                  </a:lnTo>
                  <a:lnTo>
                    <a:pt x="369778" y="124460"/>
                  </a:lnTo>
                  <a:lnTo>
                    <a:pt x="369384" y="129188"/>
                  </a:lnTo>
                  <a:lnTo>
                    <a:pt x="369270" y="137413"/>
                  </a:lnTo>
                  <a:lnTo>
                    <a:pt x="372445" y="140716"/>
                  </a:lnTo>
                  <a:lnTo>
                    <a:pt x="383748" y="140716"/>
                  </a:lnTo>
                  <a:lnTo>
                    <a:pt x="387558" y="138684"/>
                  </a:lnTo>
                  <a:lnTo>
                    <a:pt x="390352" y="134620"/>
                  </a:lnTo>
                  <a:lnTo>
                    <a:pt x="393146" y="130683"/>
                  </a:lnTo>
                  <a:lnTo>
                    <a:pt x="394797" y="126746"/>
                  </a:lnTo>
                  <a:lnTo>
                    <a:pt x="397337" y="108204"/>
                  </a:lnTo>
                  <a:lnTo>
                    <a:pt x="397649" y="104775"/>
                  </a:lnTo>
                  <a:close/>
                </a:path>
                <a:path w="612775" h="251460">
                  <a:moveTo>
                    <a:pt x="528173" y="97790"/>
                  </a:moveTo>
                  <a:lnTo>
                    <a:pt x="501604" y="97790"/>
                  </a:lnTo>
                  <a:lnTo>
                    <a:pt x="501604" y="106172"/>
                  </a:lnTo>
                  <a:lnTo>
                    <a:pt x="502257" y="111672"/>
                  </a:lnTo>
                  <a:lnTo>
                    <a:pt x="503509" y="114427"/>
                  </a:lnTo>
                  <a:lnTo>
                    <a:pt x="504779" y="117094"/>
                  </a:lnTo>
                  <a:lnTo>
                    <a:pt x="507700" y="118491"/>
                  </a:lnTo>
                  <a:lnTo>
                    <a:pt x="516082" y="118491"/>
                  </a:lnTo>
                  <a:lnTo>
                    <a:pt x="519765" y="116967"/>
                  </a:lnTo>
                  <a:lnTo>
                    <a:pt x="526750" y="111252"/>
                  </a:lnTo>
                  <a:lnTo>
                    <a:pt x="528401" y="105537"/>
                  </a:lnTo>
                  <a:lnTo>
                    <a:pt x="528173" y="97790"/>
                  </a:lnTo>
                  <a:close/>
                </a:path>
                <a:path w="612775" h="251460">
                  <a:moveTo>
                    <a:pt x="380446" y="77724"/>
                  </a:moveTo>
                  <a:lnTo>
                    <a:pt x="364442" y="79390"/>
                  </a:lnTo>
                  <a:lnTo>
                    <a:pt x="348807" y="84391"/>
                  </a:lnTo>
                  <a:lnTo>
                    <a:pt x="333530" y="92725"/>
                  </a:lnTo>
                  <a:lnTo>
                    <a:pt x="318597" y="104394"/>
                  </a:lnTo>
                  <a:lnTo>
                    <a:pt x="397684" y="104394"/>
                  </a:lnTo>
                  <a:lnTo>
                    <a:pt x="380446" y="77724"/>
                  </a:lnTo>
                  <a:close/>
                </a:path>
                <a:path w="612775" h="251460">
                  <a:moveTo>
                    <a:pt x="603204" y="14605"/>
                  </a:moveTo>
                  <a:lnTo>
                    <a:pt x="594314" y="14605"/>
                  </a:lnTo>
                  <a:lnTo>
                    <a:pt x="589996" y="16510"/>
                  </a:lnTo>
                  <a:lnTo>
                    <a:pt x="586186" y="20320"/>
                  </a:lnTo>
                  <a:lnTo>
                    <a:pt x="582376" y="24257"/>
                  </a:lnTo>
                  <a:lnTo>
                    <a:pt x="580471" y="28702"/>
                  </a:lnTo>
                  <a:lnTo>
                    <a:pt x="580569" y="37846"/>
                  </a:lnTo>
                  <a:lnTo>
                    <a:pt x="581741" y="40894"/>
                  </a:lnTo>
                  <a:lnTo>
                    <a:pt x="584281" y="43561"/>
                  </a:lnTo>
                  <a:lnTo>
                    <a:pt x="586948" y="46228"/>
                  </a:lnTo>
                  <a:lnTo>
                    <a:pt x="590123" y="47625"/>
                  </a:lnTo>
                  <a:lnTo>
                    <a:pt x="599013" y="47625"/>
                  </a:lnTo>
                  <a:lnTo>
                    <a:pt x="603331" y="45593"/>
                  </a:lnTo>
                  <a:lnTo>
                    <a:pt x="607141" y="41783"/>
                  </a:lnTo>
                  <a:lnTo>
                    <a:pt x="610951" y="37846"/>
                  </a:lnTo>
                  <a:lnTo>
                    <a:pt x="612729" y="33400"/>
                  </a:lnTo>
                  <a:lnTo>
                    <a:pt x="612729" y="24637"/>
                  </a:lnTo>
                  <a:lnTo>
                    <a:pt x="611586" y="21336"/>
                  </a:lnTo>
                  <a:lnTo>
                    <a:pt x="606506" y="16002"/>
                  </a:lnTo>
                  <a:lnTo>
                    <a:pt x="603204" y="14605"/>
                  </a:lnTo>
                  <a:close/>
                </a:path>
                <a:path w="612775" h="251460">
                  <a:moveTo>
                    <a:pt x="592282" y="82169"/>
                  </a:moveTo>
                  <a:lnTo>
                    <a:pt x="575899" y="82169"/>
                  </a:lnTo>
                  <a:lnTo>
                    <a:pt x="570692" y="86868"/>
                  </a:lnTo>
                  <a:lnTo>
                    <a:pt x="568085" y="101939"/>
                  </a:lnTo>
                  <a:lnTo>
                    <a:pt x="566723" y="109426"/>
                  </a:lnTo>
                  <a:lnTo>
                    <a:pt x="564933" y="118842"/>
                  </a:lnTo>
                  <a:lnTo>
                    <a:pt x="562691" y="130175"/>
                  </a:lnTo>
                  <a:lnTo>
                    <a:pt x="559979" y="143081"/>
                  </a:lnTo>
                  <a:lnTo>
                    <a:pt x="557754" y="154749"/>
                  </a:lnTo>
                  <a:lnTo>
                    <a:pt x="556030" y="165179"/>
                  </a:lnTo>
                  <a:lnTo>
                    <a:pt x="554817" y="174371"/>
                  </a:lnTo>
                  <a:lnTo>
                    <a:pt x="549356" y="218059"/>
                  </a:lnTo>
                  <a:lnTo>
                    <a:pt x="549356" y="225425"/>
                  </a:lnTo>
                  <a:lnTo>
                    <a:pt x="553166" y="228981"/>
                  </a:lnTo>
                  <a:lnTo>
                    <a:pt x="569168" y="228981"/>
                  </a:lnTo>
                  <a:lnTo>
                    <a:pt x="580027" y="186301"/>
                  </a:lnTo>
                  <a:lnTo>
                    <a:pt x="581360" y="174371"/>
                  </a:lnTo>
                  <a:lnTo>
                    <a:pt x="582434" y="166322"/>
                  </a:lnTo>
                  <a:lnTo>
                    <a:pt x="584138" y="156273"/>
                  </a:lnTo>
                  <a:lnTo>
                    <a:pt x="586486" y="144224"/>
                  </a:lnTo>
                  <a:lnTo>
                    <a:pt x="589488" y="130175"/>
                  </a:lnTo>
                  <a:lnTo>
                    <a:pt x="592342" y="115437"/>
                  </a:lnTo>
                  <a:lnTo>
                    <a:pt x="594409" y="104378"/>
                  </a:lnTo>
                  <a:lnTo>
                    <a:pt x="595667" y="97010"/>
                  </a:lnTo>
                  <a:lnTo>
                    <a:pt x="596092" y="93345"/>
                  </a:lnTo>
                  <a:lnTo>
                    <a:pt x="596092" y="85852"/>
                  </a:lnTo>
                  <a:lnTo>
                    <a:pt x="592282" y="82169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715003" y="4524248"/>
              <a:ext cx="1303401" cy="31076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089779" y="4522977"/>
              <a:ext cx="2129790" cy="278130"/>
            </a:xfrm>
            <a:custGeom>
              <a:avLst/>
              <a:gdLst/>
              <a:ahLst/>
              <a:cxnLst/>
              <a:rect l="l" t="t" r="r" b="b"/>
              <a:pathLst>
                <a:path w="2129790" h="278129">
                  <a:moveTo>
                    <a:pt x="114046" y="86360"/>
                  </a:moveTo>
                  <a:lnTo>
                    <a:pt x="112395" y="82677"/>
                  </a:lnTo>
                  <a:lnTo>
                    <a:pt x="107886" y="80264"/>
                  </a:lnTo>
                  <a:lnTo>
                    <a:pt x="105283" y="78867"/>
                  </a:lnTo>
                  <a:lnTo>
                    <a:pt x="98806" y="77851"/>
                  </a:lnTo>
                  <a:lnTo>
                    <a:pt x="88519" y="77851"/>
                  </a:lnTo>
                  <a:lnTo>
                    <a:pt x="82169" y="78613"/>
                  </a:lnTo>
                  <a:lnTo>
                    <a:pt x="69977" y="80264"/>
                  </a:lnTo>
                  <a:lnTo>
                    <a:pt x="72644" y="62992"/>
                  </a:lnTo>
                  <a:lnTo>
                    <a:pt x="73787" y="57023"/>
                  </a:lnTo>
                  <a:lnTo>
                    <a:pt x="74295" y="52197"/>
                  </a:lnTo>
                  <a:lnTo>
                    <a:pt x="74295" y="35687"/>
                  </a:lnTo>
                  <a:lnTo>
                    <a:pt x="70485" y="29210"/>
                  </a:lnTo>
                  <a:lnTo>
                    <a:pt x="59055" y="29210"/>
                  </a:lnTo>
                  <a:lnTo>
                    <a:pt x="55626" y="30607"/>
                  </a:lnTo>
                  <a:lnTo>
                    <a:pt x="52832" y="33274"/>
                  </a:lnTo>
                  <a:lnTo>
                    <a:pt x="49911" y="35941"/>
                  </a:lnTo>
                  <a:lnTo>
                    <a:pt x="48260" y="39243"/>
                  </a:lnTo>
                  <a:lnTo>
                    <a:pt x="47752" y="43053"/>
                  </a:lnTo>
                  <a:lnTo>
                    <a:pt x="44958" y="64770"/>
                  </a:lnTo>
                  <a:lnTo>
                    <a:pt x="44704" y="68453"/>
                  </a:lnTo>
                  <a:lnTo>
                    <a:pt x="44196" y="74930"/>
                  </a:lnTo>
                  <a:lnTo>
                    <a:pt x="43789" y="77851"/>
                  </a:lnTo>
                  <a:lnTo>
                    <a:pt x="43307" y="80264"/>
                  </a:lnTo>
                  <a:lnTo>
                    <a:pt x="15113" y="77851"/>
                  </a:lnTo>
                  <a:lnTo>
                    <a:pt x="10414" y="77851"/>
                  </a:lnTo>
                  <a:lnTo>
                    <a:pt x="6731" y="79248"/>
                  </a:lnTo>
                  <a:lnTo>
                    <a:pt x="4064" y="82042"/>
                  </a:lnTo>
                  <a:lnTo>
                    <a:pt x="1270" y="84836"/>
                  </a:lnTo>
                  <a:lnTo>
                    <a:pt x="0" y="88392"/>
                  </a:lnTo>
                  <a:lnTo>
                    <a:pt x="0" y="97663"/>
                  </a:lnTo>
                  <a:lnTo>
                    <a:pt x="37973" y="109093"/>
                  </a:lnTo>
                  <a:lnTo>
                    <a:pt x="36195" y="115443"/>
                  </a:lnTo>
                  <a:lnTo>
                    <a:pt x="34417" y="121920"/>
                  </a:lnTo>
                  <a:lnTo>
                    <a:pt x="32512" y="128270"/>
                  </a:lnTo>
                  <a:lnTo>
                    <a:pt x="27838" y="145707"/>
                  </a:lnTo>
                  <a:lnTo>
                    <a:pt x="24511" y="161772"/>
                  </a:lnTo>
                  <a:lnTo>
                    <a:pt x="22504" y="176466"/>
                  </a:lnTo>
                  <a:lnTo>
                    <a:pt x="21844" y="189738"/>
                  </a:lnTo>
                  <a:lnTo>
                    <a:pt x="24028" y="209765"/>
                  </a:lnTo>
                  <a:lnTo>
                    <a:pt x="30581" y="224091"/>
                  </a:lnTo>
                  <a:lnTo>
                    <a:pt x="41503" y="232714"/>
                  </a:lnTo>
                  <a:lnTo>
                    <a:pt x="56769" y="235585"/>
                  </a:lnTo>
                  <a:lnTo>
                    <a:pt x="64198" y="235026"/>
                  </a:lnTo>
                  <a:lnTo>
                    <a:pt x="97866" y="216814"/>
                  </a:lnTo>
                  <a:lnTo>
                    <a:pt x="100990" y="209042"/>
                  </a:lnTo>
                  <a:lnTo>
                    <a:pt x="101600" y="205105"/>
                  </a:lnTo>
                  <a:lnTo>
                    <a:pt x="101600" y="201295"/>
                  </a:lnTo>
                  <a:lnTo>
                    <a:pt x="100203" y="198247"/>
                  </a:lnTo>
                  <a:lnTo>
                    <a:pt x="97409" y="195834"/>
                  </a:lnTo>
                  <a:lnTo>
                    <a:pt x="94742" y="193421"/>
                  </a:lnTo>
                  <a:lnTo>
                    <a:pt x="91821" y="192278"/>
                  </a:lnTo>
                  <a:lnTo>
                    <a:pt x="84836" y="192278"/>
                  </a:lnTo>
                  <a:lnTo>
                    <a:pt x="80518" y="195453"/>
                  </a:lnTo>
                  <a:lnTo>
                    <a:pt x="72390" y="206629"/>
                  </a:lnTo>
                  <a:lnTo>
                    <a:pt x="67056" y="209042"/>
                  </a:lnTo>
                  <a:lnTo>
                    <a:pt x="59944" y="209042"/>
                  </a:lnTo>
                  <a:lnTo>
                    <a:pt x="55181" y="207505"/>
                  </a:lnTo>
                  <a:lnTo>
                    <a:pt x="51765" y="202869"/>
                  </a:lnTo>
                  <a:lnTo>
                    <a:pt x="49707" y="195173"/>
                  </a:lnTo>
                  <a:lnTo>
                    <a:pt x="49022" y="184404"/>
                  </a:lnTo>
                  <a:lnTo>
                    <a:pt x="49733" y="172834"/>
                  </a:lnTo>
                  <a:lnTo>
                    <a:pt x="51879" y="158902"/>
                  </a:lnTo>
                  <a:lnTo>
                    <a:pt x="55448" y="142595"/>
                  </a:lnTo>
                  <a:lnTo>
                    <a:pt x="60452" y="123952"/>
                  </a:lnTo>
                  <a:lnTo>
                    <a:pt x="62230" y="117856"/>
                  </a:lnTo>
                  <a:lnTo>
                    <a:pt x="63627" y="112522"/>
                  </a:lnTo>
                  <a:lnTo>
                    <a:pt x="64643" y="107950"/>
                  </a:lnTo>
                  <a:lnTo>
                    <a:pt x="71628" y="107061"/>
                  </a:lnTo>
                  <a:lnTo>
                    <a:pt x="78486" y="106553"/>
                  </a:lnTo>
                  <a:lnTo>
                    <a:pt x="85217" y="106553"/>
                  </a:lnTo>
                  <a:lnTo>
                    <a:pt x="98679" y="107061"/>
                  </a:lnTo>
                  <a:lnTo>
                    <a:pt x="102870" y="107061"/>
                  </a:lnTo>
                  <a:lnTo>
                    <a:pt x="104203" y="106553"/>
                  </a:lnTo>
                  <a:lnTo>
                    <a:pt x="106553" y="105664"/>
                  </a:lnTo>
                  <a:lnTo>
                    <a:pt x="109601" y="102870"/>
                  </a:lnTo>
                  <a:lnTo>
                    <a:pt x="112522" y="99949"/>
                  </a:lnTo>
                  <a:lnTo>
                    <a:pt x="114046" y="96266"/>
                  </a:lnTo>
                  <a:lnTo>
                    <a:pt x="114046" y="86360"/>
                  </a:lnTo>
                  <a:close/>
                </a:path>
                <a:path w="2129790" h="278129">
                  <a:moveTo>
                    <a:pt x="263017" y="87249"/>
                  </a:moveTo>
                  <a:lnTo>
                    <a:pt x="262255" y="83947"/>
                  </a:lnTo>
                  <a:lnTo>
                    <a:pt x="258191" y="78613"/>
                  </a:lnTo>
                  <a:lnTo>
                    <a:pt x="255143" y="77216"/>
                  </a:lnTo>
                  <a:lnTo>
                    <a:pt x="246634" y="77216"/>
                  </a:lnTo>
                  <a:lnTo>
                    <a:pt x="228676" y="122910"/>
                  </a:lnTo>
                  <a:lnTo>
                    <a:pt x="217297" y="200660"/>
                  </a:lnTo>
                  <a:lnTo>
                    <a:pt x="206743" y="203403"/>
                  </a:lnTo>
                  <a:lnTo>
                    <a:pt x="196608" y="205346"/>
                  </a:lnTo>
                  <a:lnTo>
                    <a:pt x="186880" y="206502"/>
                  </a:lnTo>
                  <a:lnTo>
                    <a:pt x="177546" y="206883"/>
                  </a:lnTo>
                  <a:lnTo>
                    <a:pt x="171831" y="206883"/>
                  </a:lnTo>
                  <a:lnTo>
                    <a:pt x="166370" y="205105"/>
                  </a:lnTo>
                  <a:lnTo>
                    <a:pt x="161163" y="201676"/>
                  </a:lnTo>
                  <a:lnTo>
                    <a:pt x="160655" y="197739"/>
                  </a:lnTo>
                  <a:lnTo>
                    <a:pt x="160274" y="192913"/>
                  </a:lnTo>
                  <a:lnTo>
                    <a:pt x="160274" y="187452"/>
                  </a:lnTo>
                  <a:lnTo>
                    <a:pt x="163195" y="148717"/>
                  </a:lnTo>
                  <a:lnTo>
                    <a:pt x="174244" y="98552"/>
                  </a:lnTo>
                  <a:lnTo>
                    <a:pt x="176022" y="90551"/>
                  </a:lnTo>
                  <a:lnTo>
                    <a:pt x="167767" y="76454"/>
                  </a:lnTo>
                  <a:lnTo>
                    <a:pt x="160147" y="76454"/>
                  </a:lnTo>
                  <a:lnTo>
                    <a:pt x="141173" y="119710"/>
                  </a:lnTo>
                  <a:lnTo>
                    <a:pt x="134975" y="168262"/>
                  </a:lnTo>
                  <a:lnTo>
                    <a:pt x="133959" y="203403"/>
                  </a:lnTo>
                  <a:lnTo>
                    <a:pt x="134493" y="209753"/>
                  </a:lnTo>
                  <a:lnTo>
                    <a:pt x="164439" y="235292"/>
                  </a:lnTo>
                  <a:lnTo>
                    <a:pt x="173355" y="235839"/>
                  </a:lnTo>
                  <a:lnTo>
                    <a:pt x="184238" y="235280"/>
                  </a:lnTo>
                  <a:lnTo>
                    <a:pt x="194627" y="233578"/>
                  </a:lnTo>
                  <a:lnTo>
                    <a:pt x="204533" y="230759"/>
                  </a:lnTo>
                  <a:lnTo>
                    <a:pt x="213995" y="226822"/>
                  </a:lnTo>
                  <a:lnTo>
                    <a:pt x="214503" y="235839"/>
                  </a:lnTo>
                  <a:lnTo>
                    <a:pt x="218186" y="240284"/>
                  </a:lnTo>
                  <a:lnTo>
                    <a:pt x="228473" y="240284"/>
                  </a:lnTo>
                  <a:lnTo>
                    <a:pt x="240728" y="226822"/>
                  </a:lnTo>
                  <a:lnTo>
                    <a:pt x="241173" y="223647"/>
                  </a:lnTo>
                  <a:lnTo>
                    <a:pt x="241820" y="216446"/>
                  </a:lnTo>
                  <a:lnTo>
                    <a:pt x="242341" y="210286"/>
                  </a:lnTo>
                  <a:lnTo>
                    <a:pt x="242747" y="206883"/>
                  </a:lnTo>
                  <a:lnTo>
                    <a:pt x="251841" y="145415"/>
                  </a:lnTo>
                  <a:lnTo>
                    <a:pt x="262255" y="91313"/>
                  </a:lnTo>
                  <a:lnTo>
                    <a:pt x="263017" y="87249"/>
                  </a:lnTo>
                  <a:close/>
                </a:path>
                <a:path w="2129790" h="278129">
                  <a:moveTo>
                    <a:pt x="388366" y="86360"/>
                  </a:moveTo>
                  <a:lnTo>
                    <a:pt x="386715" y="82677"/>
                  </a:lnTo>
                  <a:lnTo>
                    <a:pt x="382206" y="80264"/>
                  </a:lnTo>
                  <a:lnTo>
                    <a:pt x="379603" y="78867"/>
                  </a:lnTo>
                  <a:lnTo>
                    <a:pt x="373126" y="77851"/>
                  </a:lnTo>
                  <a:lnTo>
                    <a:pt x="362839" y="77851"/>
                  </a:lnTo>
                  <a:lnTo>
                    <a:pt x="356489" y="78613"/>
                  </a:lnTo>
                  <a:lnTo>
                    <a:pt x="344297" y="80264"/>
                  </a:lnTo>
                  <a:lnTo>
                    <a:pt x="346964" y="62992"/>
                  </a:lnTo>
                  <a:lnTo>
                    <a:pt x="348107" y="57023"/>
                  </a:lnTo>
                  <a:lnTo>
                    <a:pt x="348615" y="52197"/>
                  </a:lnTo>
                  <a:lnTo>
                    <a:pt x="348615" y="35687"/>
                  </a:lnTo>
                  <a:lnTo>
                    <a:pt x="344805" y="29210"/>
                  </a:lnTo>
                  <a:lnTo>
                    <a:pt x="333375" y="29210"/>
                  </a:lnTo>
                  <a:lnTo>
                    <a:pt x="329946" y="30607"/>
                  </a:lnTo>
                  <a:lnTo>
                    <a:pt x="327152" y="33274"/>
                  </a:lnTo>
                  <a:lnTo>
                    <a:pt x="324231" y="35941"/>
                  </a:lnTo>
                  <a:lnTo>
                    <a:pt x="322580" y="39243"/>
                  </a:lnTo>
                  <a:lnTo>
                    <a:pt x="322072" y="43053"/>
                  </a:lnTo>
                  <a:lnTo>
                    <a:pt x="319278" y="64770"/>
                  </a:lnTo>
                  <a:lnTo>
                    <a:pt x="319024" y="68453"/>
                  </a:lnTo>
                  <a:lnTo>
                    <a:pt x="318516" y="74930"/>
                  </a:lnTo>
                  <a:lnTo>
                    <a:pt x="318109" y="77851"/>
                  </a:lnTo>
                  <a:lnTo>
                    <a:pt x="317627" y="80264"/>
                  </a:lnTo>
                  <a:lnTo>
                    <a:pt x="289433" y="77851"/>
                  </a:lnTo>
                  <a:lnTo>
                    <a:pt x="284734" y="77851"/>
                  </a:lnTo>
                  <a:lnTo>
                    <a:pt x="281051" y="79248"/>
                  </a:lnTo>
                  <a:lnTo>
                    <a:pt x="278384" y="82042"/>
                  </a:lnTo>
                  <a:lnTo>
                    <a:pt x="275590" y="84836"/>
                  </a:lnTo>
                  <a:lnTo>
                    <a:pt x="274320" y="88392"/>
                  </a:lnTo>
                  <a:lnTo>
                    <a:pt x="274320" y="97663"/>
                  </a:lnTo>
                  <a:lnTo>
                    <a:pt x="312293" y="109093"/>
                  </a:lnTo>
                  <a:lnTo>
                    <a:pt x="310515" y="115443"/>
                  </a:lnTo>
                  <a:lnTo>
                    <a:pt x="308737" y="121920"/>
                  </a:lnTo>
                  <a:lnTo>
                    <a:pt x="306832" y="128270"/>
                  </a:lnTo>
                  <a:lnTo>
                    <a:pt x="302158" y="145707"/>
                  </a:lnTo>
                  <a:lnTo>
                    <a:pt x="298831" y="161772"/>
                  </a:lnTo>
                  <a:lnTo>
                    <a:pt x="296824" y="176466"/>
                  </a:lnTo>
                  <a:lnTo>
                    <a:pt x="296164" y="189738"/>
                  </a:lnTo>
                  <a:lnTo>
                    <a:pt x="298348" y="209765"/>
                  </a:lnTo>
                  <a:lnTo>
                    <a:pt x="304901" y="224091"/>
                  </a:lnTo>
                  <a:lnTo>
                    <a:pt x="315823" y="232714"/>
                  </a:lnTo>
                  <a:lnTo>
                    <a:pt x="331089" y="235585"/>
                  </a:lnTo>
                  <a:lnTo>
                    <a:pt x="338518" y="235026"/>
                  </a:lnTo>
                  <a:lnTo>
                    <a:pt x="372186" y="216814"/>
                  </a:lnTo>
                  <a:lnTo>
                    <a:pt x="375310" y="209042"/>
                  </a:lnTo>
                  <a:lnTo>
                    <a:pt x="375920" y="205105"/>
                  </a:lnTo>
                  <a:lnTo>
                    <a:pt x="375920" y="201295"/>
                  </a:lnTo>
                  <a:lnTo>
                    <a:pt x="374523" y="198247"/>
                  </a:lnTo>
                  <a:lnTo>
                    <a:pt x="371729" y="195834"/>
                  </a:lnTo>
                  <a:lnTo>
                    <a:pt x="369062" y="193421"/>
                  </a:lnTo>
                  <a:lnTo>
                    <a:pt x="366141" y="192278"/>
                  </a:lnTo>
                  <a:lnTo>
                    <a:pt x="359156" y="192278"/>
                  </a:lnTo>
                  <a:lnTo>
                    <a:pt x="354838" y="195453"/>
                  </a:lnTo>
                  <a:lnTo>
                    <a:pt x="346710" y="206629"/>
                  </a:lnTo>
                  <a:lnTo>
                    <a:pt x="341376" y="209042"/>
                  </a:lnTo>
                  <a:lnTo>
                    <a:pt x="334264" y="209042"/>
                  </a:lnTo>
                  <a:lnTo>
                    <a:pt x="329501" y="207505"/>
                  </a:lnTo>
                  <a:lnTo>
                    <a:pt x="326085" y="202869"/>
                  </a:lnTo>
                  <a:lnTo>
                    <a:pt x="324027" y="195173"/>
                  </a:lnTo>
                  <a:lnTo>
                    <a:pt x="323342" y="184404"/>
                  </a:lnTo>
                  <a:lnTo>
                    <a:pt x="324053" y="172834"/>
                  </a:lnTo>
                  <a:lnTo>
                    <a:pt x="326199" y="158902"/>
                  </a:lnTo>
                  <a:lnTo>
                    <a:pt x="329768" y="142595"/>
                  </a:lnTo>
                  <a:lnTo>
                    <a:pt x="334772" y="123952"/>
                  </a:lnTo>
                  <a:lnTo>
                    <a:pt x="336550" y="117856"/>
                  </a:lnTo>
                  <a:lnTo>
                    <a:pt x="337947" y="112522"/>
                  </a:lnTo>
                  <a:lnTo>
                    <a:pt x="338963" y="107950"/>
                  </a:lnTo>
                  <a:lnTo>
                    <a:pt x="345948" y="107061"/>
                  </a:lnTo>
                  <a:lnTo>
                    <a:pt x="352806" y="106553"/>
                  </a:lnTo>
                  <a:lnTo>
                    <a:pt x="359537" y="106553"/>
                  </a:lnTo>
                  <a:lnTo>
                    <a:pt x="372999" y="107061"/>
                  </a:lnTo>
                  <a:lnTo>
                    <a:pt x="377190" y="107061"/>
                  </a:lnTo>
                  <a:lnTo>
                    <a:pt x="378523" y="106553"/>
                  </a:lnTo>
                  <a:lnTo>
                    <a:pt x="380873" y="105664"/>
                  </a:lnTo>
                  <a:lnTo>
                    <a:pt x="383921" y="102870"/>
                  </a:lnTo>
                  <a:lnTo>
                    <a:pt x="386842" y="99949"/>
                  </a:lnTo>
                  <a:lnTo>
                    <a:pt x="388366" y="96266"/>
                  </a:lnTo>
                  <a:lnTo>
                    <a:pt x="388366" y="86360"/>
                  </a:lnTo>
                  <a:close/>
                </a:path>
                <a:path w="2129790" h="278129">
                  <a:moveTo>
                    <a:pt x="519430" y="86360"/>
                  </a:moveTo>
                  <a:lnTo>
                    <a:pt x="517779" y="82677"/>
                  </a:lnTo>
                  <a:lnTo>
                    <a:pt x="513270" y="80264"/>
                  </a:lnTo>
                  <a:lnTo>
                    <a:pt x="510667" y="78867"/>
                  </a:lnTo>
                  <a:lnTo>
                    <a:pt x="504190" y="77851"/>
                  </a:lnTo>
                  <a:lnTo>
                    <a:pt x="493903" y="77851"/>
                  </a:lnTo>
                  <a:lnTo>
                    <a:pt x="487553" y="78613"/>
                  </a:lnTo>
                  <a:lnTo>
                    <a:pt x="475361" y="80264"/>
                  </a:lnTo>
                  <a:lnTo>
                    <a:pt x="478028" y="62992"/>
                  </a:lnTo>
                  <a:lnTo>
                    <a:pt x="479171" y="57023"/>
                  </a:lnTo>
                  <a:lnTo>
                    <a:pt x="479679" y="52197"/>
                  </a:lnTo>
                  <a:lnTo>
                    <a:pt x="479679" y="35687"/>
                  </a:lnTo>
                  <a:lnTo>
                    <a:pt x="475869" y="29210"/>
                  </a:lnTo>
                  <a:lnTo>
                    <a:pt x="464439" y="29210"/>
                  </a:lnTo>
                  <a:lnTo>
                    <a:pt x="461010" y="30607"/>
                  </a:lnTo>
                  <a:lnTo>
                    <a:pt x="458216" y="33274"/>
                  </a:lnTo>
                  <a:lnTo>
                    <a:pt x="455295" y="35941"/>
                  </a:lnTo>
                  <a:lnTo>
                    <a:pt x="453644" y="39243"/>
                  </a:lnTo>
                  <a:lnTo>
                    <a:pt x="453136" y="43053"/>
                  </a:lnTo>
                  <a:lnTo>
                    <a:pt x="450342" y="64770"/>
                  </a:lnTo>
                  <a:lnTo>
                    <a:pt x="450088" y="68453"/>
                  </a:lnTo>
                  <a:lnTo>
                    <a:pt x="449580" y="74930"/>
                  </a:lnTo>
                  <a:lnTo>
                    <a:pt x="449173" y="77851"/>
                  </a:lnTo>
                  <a:lnTo>
                    <a:pt x="448691" y="80264"/>
                  </a:lnTo>
                  <a:lnTo>
                    <a:pt x="420497" y="77851"/>
                  </a:lnTo>
                  <a:lnTo>
                    <a:pt x="415798" y="77851"/>
                  </a:lnTo>
                  <a:lnTo>
                    <a:pt x="412115" y="79248"/>
                  </a:lnTo>
                  <a:lnTo>
                    <a:pt x="409448" y="82042"/>
                  </a:lnTo>
                  <a:lnTo>
                    <a:pt x="406654" y="84836"/>
                  </a:lnTo>
                  <a:lnTo>
                    <a:pt x="405384" y="88392"/>
                  </a:lnTo>
                  <a:lnTo>
                    <a:pt x="405384" y="97663"/>
                  </a:lnTo>
                  <a:lnTo>
                    <a:pt x="443357" y="109093"/>
                  </a:lnTo>
                  <a:lnTo>
                    <a:pt x="441579" y="115443"/>
                  </a:lnTo>
                  <a:lnTo>
                    <a:pt x="439801" y="121920"/>
                  </a:lnTo>
                  <a:lnTo>
                    <a:pt x="437896" y="128270"/>
                  </a:lnTo>
                  <a:lnTo>
                    <a:pt x="433222" y="145707"/>
                  </a:lnTo>
                  <a:lnTo>
                    <a:pt x="429895" y="161772"/>
                  </a:lnTo>
                  <a:lnTo>
                    <a:pt x="427888" y="176466"/>
                  </a:lnTo>
                  <a:lnTo>
                    <a:pt x="427228" y="189738"/>
                  </a:lnTo>
                  <a:lnTo>
                    <a:pt x="429412" y="209765"/>
                  </a:lnTo>
                  <a:lnTo>
                    <a:pt x="435965" y="224091"/>
                  </a:lnTo>
                  <a:lnTo>
                    <a:pt x="446887" y="232714"/>
                  </a:lnTo>
                  <a:lnTo>
                    <a:pt x="462153" y="235585"/>
                  </a:lnTo>
                  <a:lnTo>
                    <a:pt x="469582" y="235026"/>
                  </a:lnTo>
                  <a:lnTo>
                    <a:pt x="503250" y="216814"/>
                  </a:lnTo>
                  <a:lnTo>
                    <a:pt x="506374" y="209042"/>
                  </a:lnTo>
                  <a:lnTo>
                    <a:pt x="506984" y="205105"/>
                  </a:lnTo>
                  <a:lnTo>
                    <a:pt x="506984" y="201295"/>
                  </a:lnTo>
                  <a:lnTo>
                    <a:pt x="505587" y="198247"/>
                  </a:lnTo>
                  <a:lnTo>
                    <a:pt x="502793" y="195834"/>
                  </a:lnTo>
                  <a:lnTo>
                    <a:pt x="500126" y="193421"/>
                  </a:lnTo>
                  <a:lnTo>
                    <a:pt x="497205" y="192278"/>
                  </a:lnTo>
                  <a:lnTo>
                    <a:pt x="490220" y="192278"/>
                  </a:lnTo>
                  <a:lnTo>
                    <a:pt x="485902" y="195453"/>
                  </a:lnTo>
                  <a:lnTo>
                    <a:pt x="477774" y="206629"/>
                  </a:lnTo>
                  <a:lnTo>
                    <a:pt x="472440" y="209042"/>
                  </a:lnTo>
                  <a:lnTo>
                    <a:pt x="465328" y="209042"/>
                  </a:lnTo>
                  <a:lnTo>
                    <a:pt x="460565" y="207505"/>
                  </a:lnTo>
                  <a:lnTo>
                    <a:pt x="457149" y="202869"/>
                  </a:lnTo>
                  <a:lnTo>
                    <a:pt x="455091" y="195173"/>
                  </a:lnTo>
                  <a:lnTo>
                    <a:pt x="454406" y="184404"/>
                  </a:lnTo>
                  <a:lnTo>
                    <a:pt x="455117" y="172834"/>
                  </a:lnTo>
                  <a:lnTo>
                    <a:pt x="457263" y="158902"/>
                  </a:lnTo>
                  <a:lnTo>
                    <a:pt x="460832" y="142595"/>
                  </a:lnTo>
                  <a:lnTo>
                    <a:pt x="465836" y="123952"/>
                  </a:lnTo>
                  <a:lnTo>
                    <a:pt x="467614" y="117856"/>
                  </a:lnTo>
                  <a:lnTo>
                    <a:pt x="469011" y="112522"/>
                  </a:lnTo>
                  <a:lnTo>
                    <a:pt x="470027" y="107950"/>
                  </a:lnTo>
                  <a:lnTo>
                    <a:pt x="477012" y="107061"/>
                  </a:lnTo>
                  <a:lnTo>
                    <a:pt x="483870" y="106553"/>
                  </a:lnTo>
                  <a:lnTo>
                    <a:pt x="490601" y="106553"/>
                  </a:lnTo>
                  <a:lnTo>
                    <a:pt x="504063" y="107061"/>
                  </a:lnTo>
                  <a:lnTo>
                    <a:pt x="508254" y="107061"/>
                  </a:lnTo>
                  <a:lnTo>
                    <a:pt x="509587" y="106553"/>
                  </a:lnTo>
                  <a:lnTo>
                    <a:pt x="511937" y="105664"/>
                  </a:lnTo>
                  <a:lnTo>
                    <a:pt x="514985" y="102870"/>
                  </a:lnTo>
                  <a:lnTo>
                    <a:pt x="517906" y="99949"/>
                  </a:lnTo>
                  <a:lnTo>
                    <a:pt x="519430" y="96266"/>
                  </a:lnTo>
                  <a:lnTo>
                    <a:pt x="519430" y="86360"/>
                  </a:lnTo>
                  <a:close/>
                </a:path>
                <a:path w="2129790" h="278129">
                  <a:moveTo>
                    <a:pt x="656209" y="135636"/>
                  </a:moveTo>
                  <a:lnTo>
                    <a:pt x="645414" y="95885"/>
                  </a:lnTo>
                  <a:lnTo>
                    <a:pt x="630428" y="83947"/>
                  </a:lnTo>
                  <a:lnTo>
                    <a:pt x="630428" y="140589"/>
                  </a:lnTo>
                  <a:lnTo>
                    <a:pt x="629564" y="156337"/>
                  </a:lnTo>
                  <a:lnTo>
                    <a:pt x="609587" y="198767"/>
                  </a:lnTo>
                  <a:lnTo>
                    <a:pt x="585089" y="208407"/>
                  </a:lnTo>
                  <a:lnTo>
                    <a:pt x="577469" y="208407"/>
                  </a:lnTo>
                  <a:lnTo>
                    <a:pt x="571119" y="205486"/>
                  </a:lnTo>
                  <a:lnTo>
                    <a:pt x="561213" y="194056"/>
                  </a:lnTo>
                  <a:lnTo>
                    <a:pt x="558800" y="186182"/>
                  </a:lnTo>
                  <a:lnTo>
                    <a:pt x="558800" y="176276"/>
                  </a:lnTo>
                  <a:lnTo>
                    <a:pt x="572389" y="131826"/>
                  </a:lnTo>
                  <a:lnTo>
                    <a:pt x="607060" y="109728"/>
                  </a:lnTo>
                  <a:lnTo>
                    <a:pt x="607949" y="109728"/>
                  </a:lnTo>
                  <a:lnTo>
                    <a:pt x="617778" y="111658"/>
                  </a:lnTo>
                  <a:lnTo>
                    <a:pt x="624801" y="117449"/>
                  </a:lnTo>
                  <a:lnTo>
                    <a:pt x="629018" y="127088"/>
                  </a:lnTo>
                  <a:lnTo>
                    <a:pt x="630428" y="140589"/>
                  </a:lnTo>
                  <a:lnTo>
                    <a:pt x="630428" y="83947"/>
                  </a:lnTo>
                  <a:lnTo>
                    <a:pt x="623887" y="81724"/>
                  </a:lnTo>
                  <a:lnTo>
                    <a:pt x="614299" y="80772"/>
                  </a:lnTo>
                  <a:lnTo>
                    <a:pt x="597242" y="82702"/>
                  </a:lnTo>
                  <a:lnTo>
                    <a:pt x="555244" y="111506"/>
                  </a:lnTo>
                  <a:lnTo>
                    <a:pt x="533336" y="161480"/>
                  </a:lnTo>
                  <a:lnTo>
                    <a:pt x="531876" y="179959"/>
                  </a:lnTo>
                  <a:lnTo>
                    <a:pt x="532701" y="191681"/>
                  </a:lnTo>
                  <a:lnTo>
                    <a:pt x="552424" y="228028"/>
                  </a:lnTo>
                  <a:lnTo>
                    <a:pt x="580644" y="237236"/>
                  </a:lnTo>
                  <a:lnTo>
                    <a:pt x="596074" y="235343"/>
                  </a:lnTo>
                  <a:lnTo>
                    <a:pt x="610184" y="229641"/>
                  </a:lnTo>
                  <a:lnTo>
                    <a:pt x="622985" y="220154"/>
                  </a:lnTo>
                  <a:lnTo>
                    <a:pt x="633158" y="208407"/>
                  </a:lnTo>
                  <a:lnTo>
                    <a:pt x="634492" y="206883"/>
                  </a:lnTo>
                  <a:lnTo>
                    <a:pt x="643991" y="191008"/>
                  </a:lnTo>
                  <a:lnTo>
                    <a:pt x="650773" y="173837"/>
                  </a:lnTo>
                  <a:lnTo>
                    <a:pt x="654850" y="155384"/>
                  </a:lnTo>
                  <a:lnTo>
                    <a:pt x="656209" y="135636"/>
                  </a:lnTo>
                  <a:close/>
                </a:path>
                <a:path w="2129790" h="278129">
                  <a:moveTo>
                    <a:pt x="730377" y="221234"/>
                  </a:moveTo>
                  <a:lnTo>
                    <a:pt x="723011" y="208661"/>
                  </a:lnTo>
                  <a:lnTo>
                    <a:pt x="717169" y="208661"/>
                  </a:lnTo>
                  <a:lnTo>
                    <a:pt x="695261" y="240131"/>
                  </a:lnTo>
                  <a:lnTo>
                    <a:pt x="682879" y="270510"/>
                  </a:lnTo>
                  <a:lnTo>
                    <a:pt x="683768" y="273050"/>
                  </a:lnTo>
                  <a:lnTo>
                    <a:pt x="685673" y="274955"/>
                  </a:lnTo>
                  <a:lnTo>
                    <a:pt x="687451" y="276987"/>
                  </a:lnTo>
                  <a:lnTo>
                    <a:pt x="689864" y="278003"/>
                  </a:lnTo>
                  <a:lnTo>
                    <a:pt x="695452" y="278003"/>
                  </a:lnTo>
                  <a:lnTo>
                    <a:pt x="711962" y="255524"/>
                  </a:lnTo>
                  <a:lnTo>
                    <a:pt x="716699" y="247205"/>
                  </a:lnTo>
                  <a:lnTo>
                    <a:pt x="720712" y="240030"/>
                  </a:lnTo>
                  <a:lnTo>
                    <a:pt x="726313" y="229870"/>
                  </a:lnTo>
                  <a:lnTo>
                    <a:pt x="728980" y="224663"/>
                  </a:lnTo>
                  <a:lnTo>
                    <a:pt x="730377" y="221234"/>
                  </a:lnTo>
                  <a:close/>
                </a:path>
                <a:path w="2129790" h="278129">
                  <a:moveTo>
                    <a:pt x="920242" y="86360"/>
                  </a:moveTo>
                  <a:lnTo>
                    <a:pt x="918591" y="82677"/>
                  </a:lnTo>
                  <a:lnTo>
                    <a:pt x="914082" y="80264"/>
                  </a:lnTo>
                  <a:lnTo>
                    <a:pt x="911479" y="78867"/>
                  </a:lnTo>
                  <a:lnTo>
                    <a:pt x="905002" y="77851"/>
                  </a:lnTo>
                  <a:lnTo>
                    <a:pt x="894715" y="77851"/>
                  </a:lnTo>
                  <a:lnTo>
                    <a:pt x="888365" y="78613"/>
                  </a:lnTo>
                  <a:lnTo>
                    <a:pt x="876173" y="80264"/>
                  </a:lnTo>
                  <a:lnTo>
                    <a:pt x="878840" y="62992"/>
                  </a:lnTo>
                  <a:lnTo>
                    <a:pt x="879983" y="57023"/>
                  </a:lnTo>
                  <a:lnTo>
                    <a:pt x="880491" y="52197"/>
                  </a:lnTo>
                  <a:lnTo>
                    <a:pt x="880491" y="35687"/>
                  </a:lnTo>
                  <a:lnTo>
                    <a:pt x="876681" y="29210"/>
                  </a:lnTo>
                  <a:lnTo>
                    <a:pt x="865251" y="29210"/>
                  </a:lnTo>
                  <a:lnTo>
                    <a:pt x="861822" y="30607"/>
                  </a:lnTo>
                  <a:lnTo>
                    <a:pt x="859028" y="33274"/>
                  </a:lnTo>
                  <a:lnTo>
                    <a:pt x="856107" y="35941"/>
                  </a:lnTo>
                  <a:lnTo>
                    <a:pt x="854456" y="39243"/>
                  </a:lnTo>
                  <a:lnTo>
                    <a:pt x="853948" y="43053"/>
                  </a:lnTo>
                  <a:lnTo>
                    <a:pt x="851154" y="64770"/>
                  </a:lnTo>
                  <a:lnTo>
                    <a:pt x="850900" y="68453"/>
                  </a:lnTo>
                  <a:lnTo>
                    <a:pt x="850392" y="74930"/>
                  </a:lnTo>
                  <a:lnTo>
                    <a:pt x="849985" y="77851"/>
                  </a:lnTo>
                  <a:lnTo>
                    <a:pt x="849503" y="80264"/>
                  </a:lnTo>
                  <a:lnTo>
                    <a:pt x="821309" y="77851"/>
                  </a:lnTo>
                  <a:lnTo>
                    <a:pt x="816610" y="77851"/>
                  </a:lnTo>
                  <a:lnTo>
                    <a:pt x="812927" y="79248"/>
                  </a:lnTo>
                  <a:lnTo>
                    <a:pt x="810260" y="82042"/>
                  </a:lnTo>
                  <a:lnTo>
                    <a:pt x="807466" y="84836"/>
                  </a:lnTo>
                  <a:lnTo>
                    <a:pt x="806196" y="88392"/>
                  </a:lnTo>
                  <a:lnTo>
                    <a:pt x="806196" y="97663"/>
                  </a:lnTo>
                  <a:lnTo>
                    <a:pt x="844169" y="109093"/>
                  </a:lnTo>
                  <a:lnTo>
                    <a:pt x="842391" y="115443"/>
                  </a:lnTo>
                  <a:lnTo>
                    <a:pt x="840613" y="121920"/>
                  </a:lnTo>
                  <a:lnTo>
                    <a:pt x="838708" y="128270"/>
                  </a:lnTo>
                  <a:lnTo>
                    <a:pt x="834034" y="145707"/>
                  </a:lnTo>
                  <a:lnTo>
                    <a:pt x="830707" y="161772"/>
                  </a:lnTo>
                  <a:lnTo>
                    <a:pt x="828700" y="176466"/>
                  </a:lnTo>
                  <a:lnTo>
                    <a:pt x="828040" y="189738"/>
                  </a:lnTo>
                  <a:lnTo>
                    <a:pt x="830224" y="209765"/>
                  </a:lnTo>
                  <a:lnTo>
                    <a:pt x="836777" y="224091"/>
                  </a:lnTo>
                  <a:lnTo>
                    <a:pt x="847699" y="232714"/>
                  </a:lnTo>
                  <a:lnTo>
                    <a:pt x="862965" y="235585"/>
                  </a:lnTo>
                  <a:lnTo>
                    <a:pt x="870394" y="235026"/>
                  </a:lnTo>
                  <a:lnTo>
                    <a:pt x="904062" y="216814"/>
                  </a:lnTo>
                  <a:lnTo>
                    <a:pt x="907186" y="209042"/>
                  </a:lnTo>
                  <a:lnTo>
                    <a:pt x="907796" y="205105"/>
                  </a:lnTo>
                  <a:lnTo>
                    <a:pt x="907796" y="201295"/>
                  </a:lnTo>
                  <a:lnTo>
                    <a:pt x="906399" y="198247"/>
                  </a:lnTo>
                  <a:lnTo>
                    <a:pt x="903605" y="195834"/>
                  </a:lnTo>
                  <a:lnTo>
                    <a:pt x="900938" y="193421"/>
                  </a:lnTo>
                  <a:lnTo>
                    <a:pt x="898017" y="192278"/>
                  </a:lnTo>
                  <a:lnTo>
                    <a:pt x="891032" y="192278"/>
                  </a:lnTo>
                  <a:lnTo>
                    <a:pt x="886714" y="195453"/>
                  </a:lnTo>
                  <a:lnTo>
                    <a:pt x="878586" y="206629"/>
                  </a:lnTo>
                  <a:lnTo>
                    <a:pt x="873252" y="209042"/>
                  </a:lnTo>
                  <a:lnTo>
                    <a:pt x="866140" y="209042"/>
                  </a:lnTo>
                  <a:lnTo>
                    <a:pt x="861377" y="207505"/>
                  </a:lnTo>
                  <a:lnTo>
                    <a:pt x="857961" y="202869"/>
                  </a:lnTo>
                  <a:lnTo>
                    <a:pt x="855903" y="195173"/>
                  </a:lnTo>
                  <a:lnTo>
                    <a:pt x="855218" y="184404"/>
                  </a:lnTo>
                  <a:lnTo>
                    <a:pt x="855929" y="172834"/>
                  </a:lnTo>
                  <a:lnTo>
                    <a:pt x="858075" y="158902"/>
                  </a:lnTo>
                  <a:lnTo>
                    <a:pt x="861644" y="142595"/>
                  </a:lnTo>
                  <a:lnTo>
                    <a:pt x="866648" y="123952"/>
                  </a:lnTo>
                  <a:lnTo>
                    <a:pt x="868426" y="117856"/>
                  </a:lnTo>
                  <a:lnTo>
                    <a:pt x="869823" y="112522"/>
                  </a:lnTo>
                  <a:lnTo>
                    <a:pt x="870839" y="107950"/>
                  </a:lnTo>
                  <a:lnTo>
                    <a:pt x="877824" y="107061"/>
                  </a:lnTo>
                  <a:lnTo>
                    <a:pt x="884682" y="106553"/>
                  </a:lnTo>
                  <a:lnTo>
                    <a:pt x="891413" y="106553"/>
                  </a:lnTo>
                  <a:lnTo>
                    <a:pt x="904875" y="107061"/>
                  </a:lnTo>
                  <a:lnTo>
                    <a:pt x="909066" y="107061"/>
                  </a:lnTo>
                  <a:lnTo>
                    <a:pt x="910399" y="106553"/>
                  </a:lnTo>
                  <a:lnTo>
                    <a:pt x="912749" y="105664"/>
                  </a:lnTo>
                  <a:lnTo>
                    <a:pt x="915797" y="102870"/>
                  </a:lnTo>
                  <a:lnTo>
                    <a:pt x="918718" y="99949"/>
                  </a:lnTo>
                  <a:lnTo>
                    <a:pt x="920242" y="96266"/>
                  </a:lnTo>
                  <a:lnTo>
                    <a:pt x="920242" y="86360"/>
                  </a:lnTo>
                  <a:close/>
                </a:path>
                <a:path w="2129790" h="278129">
                  <a:moveTo>
                    <a:pt x="1060538" y="104775"/>
                  </a:moveTo>
                  <a:lnTo>
                    <a:pt x="1043305" y="78105"/>
                  </a:lnTo>
                  <a:lnTo>
                    <a:pt x="1027290" y="79781"/>
                  </a:lnTo>
                  <a:lnTo>
                    <a:pt x="1011656" y="84772"/>
                  </a:lnTo>
                  <a:lnTo>
                    <a:pt x="996378" y="93116"/>
                  </a:lnTo>
                  <a:lnTo>
                    <a:pt x="981456" y="104775"/>
                  </a:lnTo>
                  <a:lnTo>
                    <a:pt x="981837" y="101981"/>
                  </a:lnTo>
                  <a:lnTo>
                    <a:pt x="981976" y="100584"/>
                  </a:lnTo>
                  <a:lnTo>
                    <a:pt x="982091" y="86487"/>
                  </a:lnTo>
                  <a:lnTo>
                    <a:pt x="978408" y="81153"/>
                  </a:lnTo>
                  <a:lnTo>
                    <a:pt x="966597" y="81153"/>
                  </a:lnTo>
                  <a:lnTo>
                    <a:pt x="963168" y="82550"/>
                  </a:lnTo>
                  <a:lnTo>
                    <a:pt x="952246" y="123825"/>
                  </a:lnTo>
                  <a:lnTo>
                    <a:pt x="937260" y="223901"/>
                  </a:lnTo>
                  <a:lnTo>
                    <a:pt x="935863" y="233680"/>
                  </a:lnTo>
                  <a:lnTo>
                    <a:pt x="939165" y="238506"/>
                  </a:lnTo>
                  <a:lnTo>
                    <a:pt x="955929" y="238506"/>
                  </a:lnTo>
                  <a:lnTo>
                    <a:pt x="961136" y="233680"/>
                  </a:lnTo>
                  <a:lnTo>
                    <a:pt x="962660" y="223901"/>
                  </a:lnTo>
                  <a:lnTo>
                    <a:pt x="973963" y="145669"/>
                  </a:lnTo>
                  <a:lnTo>
                    <a:pt x="985240" y="129578"/>
                  </a:lnTo>
                  <a:lnTo>
                    <a:pt x="999109" y="117462"/>
                  </a:lnTo>
                  <a:lnTo>
                    <a:pt x="1015530" y="109334"/>
                  </a:lnTo>
                  <a:lnTo>
                    <a:pt x="1034542" y="105156"/>
                  </a:lnTo>
                  <a:lnTo>
                    <a:pt x="1033106" y="117462"/>
                  </a:lnTo>
                  <a:lnTo>
                    <a:pt x="1032891" y="119634"/>
                  </a:lnTo>
                  <a:lnTo>
                    <a:pt x="1032764" y="121666"/>
                  </a:lnTo>
                  <a:lnTo>
                    <a:pt x="1032713" y="123825"/>
                  </a:lnTo>
                  <a:lnTo>
                    <a:pt x="1032230" y="129578"/>
                  </a:lnTo>
                  <a:lnTo>
                    <a:pt x="1032129" y="137795"/>
                  </a:lnTo>
                  <a:lnTo>
                    <a:pt x="1035304" y="141097"/>
                  </a:lnTo>
                  <a:lnTo>
                    <a:pt x="1046607" y="141097"/>
                  </a:lnTo>
                  <a:lnTo>
                    <a:pt x="1050417" y="139065"/>
                  </a:lnTo>
                  <a:lnTo>
                    <a:pt x="1053211" y="135001"/>
                  </a:lnTo>
                  <a:lnTo>
                    <a:pt x="1056005" y="131064"/>
                  </a:lnTo>
                  <a:lnTo>
                    <a:pt x="1057656" y="127127"/>
                  </a:lnTo>
                  <a:lnTo>
                    <a:pt x="1058164" y="123317"/>
                  </a:lnTo>
                  <a:lnTo>
                    <a:pt x="1060196" y="108585"/>
                  </a:lnTo>
                  <a:lnTo>
                    <a:pt x="1060500" y="105156"/>
                  </a:lnTo>
                  <a:lnTo>
                    <a:pt x="1060538" y="104775"/>
                  </a:lnTo>
                  <a:close/>
                </a:path>
                <a:path w="2129790" h="278129">
                  <a:moveTo>
                    <a:pt x="1195197" y="97028"/>
                  </a:moveTo>
                  <a:lnTo>
                    <a:pt x="1165606" y="81102"/>
                  </a:lnTo>
                  <a:lnTo>
                    <a:pt x="1165606" y="110363"/>
                  </a:lnTo>
                  <a:lnTo>
                    <a:pt x="1161288" y="125349"/>
                  </a:lnTo>
                  <a:lnTo>
                    <a:pt x="1157897" y="144653"/>
                  </a:lnTo>
                  <a:lnTo>
                    <a:pt x="1155433" y="168071"/>
                  </a:lnTo>
                  <a:lnTo>
                    <a:pt x="1153922" y="195834"/>
                  </a:lnTo>
                  <a:lnTo>
                    <a:pt x="1144841" y="202742"/>
                  </a:lnTo>
                  <a:lnTo>
                    <a:pt x="1135481" y="207670"/>
                  </a:lnTo>
                  <a:lnTo>
                    <a:pt x="1125816" y="210604"/>
                  </a:lnTo>
                  <a:lnTo>
                    <a:pt x="1115822" y="211582"/>
                  </a:lnTo>
                  <a:lnTo>
                    <a:pt x="1104557" y="209613"/>
                  </a:lnTo>
                  <a:lnTo>
                    <a:pt x="1096492" y="203695"/>
                  </a:lnTo>
                  <a:lnTo>
                    <a:pt x="1091653" y="193852"/>
                  </a:lnTo>
                  <a:lnTo>
                    <a:pt x="1090041" y="180086"/>
                  </a:lnTo>
                  <a:lnTo>
                    <a:pt x="1091272" y="164757"/>
                  </a:lnTo>
                  <a:lnTo>
                    <a:pt x="1109726" y="126619"/>
                  </a:lnTo>
                  <a:lnTo>
                    <a:pt x="1152017" y="105156"/>
                  </a:lnTo>
                  <a:lnTo>
                    <a:pt x="1155319" y="105156"/>
                  </a:lnTo>
                  <a:lnTo>
                    <a:pt x="1159891" y="106934"/>
                  </a:lnTo>
                  <a:lnTo>
                    <a:pt x="1165606" y="110363"/>
                  </a:lnTo>
                  <a:lnTo>
                    <a:pt x="1165606" y="81102"/>
                  </a:lnTo>
                  <a:lnTo>
                    <a:pt x="1160538" y="80086"/>
                  </a:lnTo>
                  <a:lnTo>
                    <a:pt x="1153922" y="79629"/>
                  </a:lnTo>
                  <a:lnTo>
                    <a:pt x="1137297" y="81470"/>
                  </a:lnTo>
                  <a:lnTo>
                    <a:pt x="1091565" y="108966"/>
                  </a:lnTo>
                  <a:lnTo>
                    <a:pt x="1070190" y="142786"/>
                  </a:lnTo>
                  <a:lnTo>
                    <a:pt x="1063117" y="185547"/>
                  </a:lnTo>
                  <a:lnTo>
                    <a:pt x="1066279" y="207810"/>
                  </a:lnTo>
                  <a:lnTo>
                    <a:pt x="1075778" y="223735"/>
                  </a:lnTo>
                  <a:lnTo>
                    <a:pt x="1091615" y="233286"/>
                  </a:lnTo>
                  <a:lnTo>
                    <a:pt x="1113790" y="236474"/>
                  </a:lnTo>
                  <a:lnTo>
                    <a:pt x="1121117" y="235546"/>
                  </a:lnTo>
                  <a:lnTo>
                    <a:pt x="1130554" y="232765"/>
                  </a:lnTo>
                  <a:lnTo>
                    <a:pt x="1142072" y="228117"/>
                  </a:lnTo>
                  <a:lnTo>
                    <a:pt x="1155700" y="221615"/>
                  </a:lnTo>
                  <a:lnTo>
                    <a:pt x="1157351" y="225044"/>
                  </a:lnTo>
                  <a:lnTo>
                    <a:pt x="1160018" y="228600"/>
                  </a:lnTo>
                  <a:lnTo>
                    <a:pt x="1167511" y="236347"/>
                  </a:lnTo>
                  <a:lnTo>
                    <a:pt x="1170051" y="238252"/>
                  </a:lnTo>
                  <a:lnTo>
                    <a:pt x="1179449" y="238252"/>
                  </a:lnTo>
                  <a:lnTo>
                    <a:pt x="1184402" y="233807"/>
                  </a:lnTo>
                  <a:lnTo>
                    <a:pt x="1186434" y="225044"/>
                  </a:lnTo>
                  <a:lnTo>
                    <a:pt x="1185926" y="222758"/>
                  </a:lnTo>
                  <a:lnTo>
                    <a:pt x="1185621" y="221615"/>
                  </a:lnTo>
                  <a:lnTo>
                    <a:pt x="1183030" y="211582"/>
                  </a:lnTo>
                  <a:lnTo>
                    <a:pt x="1182789" y="210604"/>
                  </a:lnTo>
                  <a:lnTo>
                    <a:pt x="1180604" y="200177"/>
                  </a:lnTo>
                  <a:lnTo>
                    <a:pt x="1179258" y="190919"/>
                  </a:lnTo>
                  <a:lnTo>
                    <a:pt x="1178814" y="183007"/>
                  </a:lnTo>
                  <a:lnTo>
                    <a:pt x="1179118" y="176199"/>
                  </a:lnTo>
                  <a:lnTo>
                    <a:pt x="1186091" y="132638"/>
                  </a:lnTo>
                  <a:lnTo>
                    <a:pt x="1193927" y="110236"/>
                  </a:lnTo>
                  <a:lnTo>
                    <a:pt x="1195197" y="107188"/>
                  </a:lnTo>
                  <a:lnTo>
                    <a:pt x="1195197" y="105156"/>
                  </a:lnTo>
                  <a:lnTo>
                    <a:pt x="1195197" y="97028"/>
                  </a:lnTo>
                  <a:close/>
                </a:path>
                <a:path w="2129790" h="278129">
                  <a:moveTo>
                    <a:pt x="1337691" y="114554"/>
                  </a:moveTo>
                  <a:lnTo>
                    <a:pt x="1336662" y="105156"/>
                  </a:lnTo>
                  <a:lnTo>
                    <a:pt x="1335849" y="97726"/>
                  </a:lnTo>
                  <a:lnTo>
                    <a:pt x="1330350" y="85699"/>
                  </a:lnTo>
                  <a:lnTo>
                    <a:pt x="1321181" y="78486"/>
                  </a:lnTo>
                  <a:lnTo>
                    <a:pt x="1308354" y="76073"/>
                  </a:lnTo>
                  <a:lnTo>
                    <a:pt x="1295984" y="78079"/>
                  </a:lnTo>
                  <a:lnTo>
                    <a:pt x="1283271" y="84061"/>
                  </a:lnTo>
                  <a:lnTo>
                    <a:pt x="1270165" y="94030"/>
                  </a:lnTo>
                  <a:lnTo>
                    <a:pt x="1256665" y="107950"/>
                  </a:lnTo>
                  <a:lnTo>
                    <a:pt x="1258951" y="91313"/>
                  </a:lnTo>
                  <a:lnTo>
                    <a:pt x="1259967" y="78994"/>
                  </a:lnTo>
                  <a:lnTo>
                    <a:pt x="1256411" y="72771"/>
                  </a:lnTo>
                  <a:lnTo>
                    <a:pt x="1243838" y="72771"/>
                  </a:lnTo>
                  <a:lnTo>
                    <a:pt x="1240155" y="74295"/>
                  </a:lnTo>
                  <a:lnTo>
                    <a:pt x="1237234" y="77216"/>
                  </a:lnTo>
                  <a:lnTo>
                    <a:pt x="1234186" y="80137"/>
                  </a:lnTo>
                  <a:lnTo>
                    <a:pt x="1232535" y="83820"/>
                  </a:lnTo>
                  <a:lnTo>
                    <a:pt x="1232027" y="88392"/>
                  </a:lnTo>
                  <a:lnTo>
                    <a:pt x="1230884" y="100457"/>
                  </a:lnTo>
                  <a:lnTo>
                    <a:pt x="1229563" y="111798"/>
                  </a:lnTo>
                  <a:lnTo>
                    <a:pt x="1227505" y="124841"/>
                  </a:lnTo>
                  <a:lnTo>
                    <a:pt x="1224800" y="138988"/>
                  </a:lnTo>
                  <a:lnTo>
                    <a:pt x="1221359" y="154813"/>
                  </a:lnTo>
                  <a:lnTo>
                    <a:pt x="1217891" y="169849"/>
                  </a:lnTo>
                  <a:lnTo>
                    <a:pt x="1215326" y="182549"/>
                  </a:lnTo>
                  <a:lnTo>
                    <a:pt x="1213599" y="192951"/>
                  </a:lnTo>
                  <a:lnTo>
                    <a:pt x="1212723" y="201041"/>
                  </a:lnTo>
                  <a:lnTo>
                    <a:pt x="1210703" y="224155"/>
                  </a:lnTo>
                  <a:lnTo>
                    <a:pt x="1210691" y="231902"/>
                  </a:lnTo>
                  <a:lnTo>
                    <a:pt x="1214501" y="235585"/>
                  </a:lnTo>
                  <a:lnTo>
                    <a:pt x="1226439" y="235585"/>
                  </a:lnTo>
                  <a:lnTo>
                    <a:pt x="1229995" y="234061"/>
                  </a:lnTo>
                  <a:lnTo>
                    <a:pt x="1235837" y="228219"/>
                  </a:lnTo>
                  <a:lnTo>
                    <a:pt x="1237615" y="224155"/>
                  </a:lnTo>
                  <a:lnTo>
                    <a:pt x="1238034" y="218401"/>
                  </a:lnTo>
                  <a:lnTo>
                    <a:pt x="1239393" y="201041"/>
                  </a:lnTo>
                  <a:lnTo>
                    <a:pt x="1239774" y="194691"/>
                  </a:lnTo>
                  <a:lnTo>
                    <a:pt x="1240917" y="188214"/>
                  </a:lnTo>
                  <a:lnTo>
                    <a:pt x="1242822" y="181737"/>
                  </a:lnTo>
                  <a:lnTo>
                    <a:pt x="1243457" y="178943"/>
                  </a:lnTo>
                  <a:lnTo>
                    <a:pt x="1258912" y="141846"/>
                  </a:lnTo>
                  <a:lnTo>
                    <a:pt x="1285811" y="111340"/>
                  </a:lnTo>
                  <a:lnTo>
                    <a:pt x="1303909" y="105156"/>
                  </a:lnTo>
                  <a:lnTo>
                    <a:pt x="1309116" y="105156"/>
                  </a:lnTo>
                  <a:lnTo>
                    <a:pt x="1311783" y="110363"/>
                  </a:lnTo>
                  <a:lnTo>
                    <a:pt x="1311783" y="124841"/>
                  </a:lnTo>
                  <a:lnTo>
                    <a:pt x="1311275" y="129921"/>
                  </a:lnTo>
                  <a:lnTo>
                    <a:pt x="1310386" y="135890"/>
                  </a:lnTo>
                  <a:lnTo>
                    <a:pt x="1309357" y="140106"/>
                  </a:lnTo>
                  <a:lnTo>
                    <a:pt x="1308188" y="145897"/>
                  </a:lnTo>
                  <a:lnTo>
                    <a:pt x="1302537" y="187604"/>
                  </a:lnTo>
                  <a:lnTo>
                    <a:pt x="1301407" y="224155"/>
                  </a:lnTo>
                  <a:lnTo>
                    <a:pt x="1301318" y="226339"/>
                  </a:lnTo>
                  <a:lnTo>
                    <a:pt x="1300861" y="234569"/>
                  </a:lnTo>
                  <a:lnTo>
                    <a:pt x="1304544" y="239141"/>
                  </a:lnTo>
                  <a:lnTo>
                    <a:pt x="1319022" y="239141"/>
                  </a:lnTo>
                  <a:lnTo>
                    <a:pt x="1329817" y="194310"/>
                  </a:lnTo>
                  <a:lnTo>
                    <a:pt x="1329931" y="184912"/>
                  </a:lnTo>
                  <a:lnTo>
                    <a:pt x="1330312" y="176403"/>
                  </a:lnTo>
                  <a:lnTo>
                    <a:pt x="1330883" y="169557"/>
                  </a:lnTo>
                  <a:lnTo>
                    <a:pt x="1331722" y="163576"/>
                  </a:lnTo>
                  <a:lnTo>
                    <a:pt x="1336192" y="135890"/>
                  </a:lnTo>
                  <a:lnTo>
                    <a:pt x="1337183" y="127889"/>
                  </a:lnTo>
                  <a:lnTo>
                    <a:pt x="1337691" y="120777"/>
                  </a:lnTo>
                  <a:lnTo>
                    <a:pt x="1337691" y="114554"/>
                  </a:lnTo>
                  <a:close/>
                </a:path>
                <a:path w="2129790" h="278129">
                  <a:moveTo>
                    <a:pt x="1482471" y="114554"/>
                  </a:moveTo>
                  <a:lnTo>
                    <a:pt x="1481442" y="105156"/>
                  </a:lnTo>
                  <a:lnTo>
                    <a:pt x="1480629" y="97726"/>
                  </a:lnTo>
                  <a:lnTo>
                    <a:pt x="1475130" y="85699"/>
                  </a:lnTo>
                  <a:lnTo>
                    <a:pt x="1465961" y="78486"/>
                  </a:lnTo>
                  <a:lnTo>
                    <a:pt x="1453134" y="76073"/>
                  </a:lnTo>
                  <a:lnTo>
                    <a:pt x="1440764" y="78079"/>
                  </a:lnTo>
                  <a:lnTo>
                    <a:pt x="1428038" y="84061"/>
                  </a:lnTo>
                  <a:lnTo>
                    <a:pt x="1414945" y="94030"/>
                  </a:lnTo>
                  <a:lnTo>
                    <a:pt x="1401445" y="107950"/>
                  </a:lnTo>
                  <a:lnTo>
                    <a:pt x="1403731" y="91313"/>
                  </a:lnTo>
                  <a:lnTo>
                    <a:pt x="1404747" y="78994"/>
                  </a:lnTo>
                  <a:lnTo>
                    <a:pt x="1401191" y="72771"/>
                  </a:lnTo>
                  <a:lnTo>
                    <a:pt x="1388618" y="72771"/>
                  </a:lnTo>
                  <a:lnTo>
                    <a:pt x="1384935" y="74295"/>
                  </a:lnTo>
                  <a:lnTo>
                    <a:pt x="1382014" y="77216"/>
                  </a:lnTo>
                  <a:lnTo>
                    <a:pt x="1378966" y="80137"/>
                  </a:lnTo>
                  <a:lnTo>
                    <a:pt x="1377315" y="83820"/>
                  </a:lnTo>
                  <a:lnTo>
                    <a:pt x="1376807" y="88392"/>
                  </a:lnTo>
                  <a:lnTo>
                    <a:pt x="1375664" y="100457"/>
                  </a:lnTo>
                  <a:lnTo>
                    <a:pt x="1374343" y="111798"/>
                  </a:lnTo>
                  <a:lnTo>
                    <a:pt x="1372285" y="124841"/>
                  </a:lnTo>
                  <a:lnTo>
                    <a:pt x="1369580" y="138988"/>
                  </a:lnTo>
                  <a:lnTo>
                    <a:pt x="1366139" y="154813"/>
                  </a:lnTo>
                  <a:lnTo>
                    <a:pt x="1362671" y="169849"/>
                  </a:lnTo>
                  <a:lnTo>
                    <a:pt x="1360106" y="182549"/>
                  </a:lnTo>
                  <a:lnTo>
                    <a:pt x="1358379" y="192951"/>
                  </a:lnTo>
                  <a:lnTo>
                    <a:pt x="1357503" y="201041"/>
                  </a:lnTo>
                  <a:lnTo>
                    <a:pt x="1355483" y="224155"/>
                  </a:lnTo>
                  <a:lnTo>
                    <a:pt x="1355471" y="231902"/>
                  </a:lnTo>
                  <a:lnTo>
                    <a:pt x="1359281" y="235585"/>
                  </a:lnTo>
                  <a:lnTo>
                    <a:pt x="1371219" y="235585"/>
                  </a:lnTo>
                  <a:lnTo>
                    <a:pt x="1374775" y="234061"/>
                  </a:lnTo>
                  <a:lnTo>
                    <a:pt x="1380617" y="228219"/>
                  </a:lnTo>
                  <a:lnTo>
                    <a:pt x="1382395" y="224155"/>
                  </a:lnTo>
                  <a:lnTo>
                    <a:pt x="1382814" y="218401"/>
                  </a:lnTo>
                  <a:lnTo>
                    <a:pt x="1384173" y="201041"/>
                  </a:lnTo>
                  <a:lnTo>
                    <a:pt x="1384554" y="194691"/>
                  </a:lnTo>
                  <a:lnTo>
                    <a:pt x="1385697" y="188214"/>
                  </a:lnTo>
                  <a:lnTo>
                    <a:pt x="1387602" y="181737"/>
                  </a:lnTo>
                  <a:lnTo>
                    <a:pt x="1388237" y="178943"/>
                  </a:lnTo>
                  <a:lnTo>
                    <a:pt x="1403692" y="141846"/>
                  </a:lnTo>
                  <a:lnTo>
                    <a:pt x="1430591" y="111340"/>
                  </a:lnTo>
                  <a:lnTo>
                    <a:pt x="1448689" y="105156"/>
                  </a:lnTo>
                  <a:lnTo>
                    <a:pt x="1453896" y="105156"/>
                  </a:lnTo>
                  <a:lnTo>
                    <a:pt x="1456563" y="110363"/>
                  </a:lnTo>
                  <a:lnTo>
                    <a:pt x="1456563" y="124841"/>
                  </a:lnTo>
                  <a:lnTo>
                    <a:pt x="1456042" y="129921"/>
                  </a:lnTo>
                  <a:lnTo>
                    <a:pt x="1455166" y="135890"/>
                  </a:lnTo>
                  <a:lnTo>
                    <a:pt x="1454137" y="140106"/>
                  </a:lnTo>
                  <a:lnTo>
                    <a:pt x="1452968" y="145897"/>
                  </a:lnTo>
                  <a:lnTo>
                    <a:pt x="1447317" y="187604"/>
                  </a:lnTo>
                  <a:lnTo>
                    <a:pt x="1446187" y="224155"/>
                  </a:lnTo>
                  <a:lnTo>
                    <a:pt x="1446098" y="226339"/>
                  </a:lnTo>
                  <a:lnTo>
                    <a:pt x="1445641" y="234569"/>
                  </a:lnTo>
                  <a:lnTo>
                    <a:pt x="1449324" y="239141"/>
                  </a:lnTo>
                  <a:lnTo>
                    <a:pt x="1463802" y="239141"/>
                  </a:lnTo>
                  <a:lnTo>
                    <a:pt x="1474597" y="194310"/>
                  </a:lnTo>
                  <a:lnTo>
                    <a:pt x="1474711" y="184912"/>
                  </a:lnTo>
                  <a:lnTo>
                    <a:pt x="1475092" y="176403"/>
                  </a:lnTo>
                  <a:lnTo>
                    <a:pt x="1475663" y="169557"/>
                  </a:lnTo>
                  <a:lnTo>
                    <a:pt x="1476502" y="163576"/>
                  </a:lnTo>
                  <a:lnTo>
                    <a:pt x="1480972" y="135890"/>
                  </a:lnTo>
                  <a:lnTo>
                    <a:pt x="1481963" y="127889"/>
                  </a:lnTo>
                  <a:lnTo>
                    <a:pt x="1482471" y="120777"/>
                  </a:lnTo>
                  <a:lnTo>
                    <a:pt x="1482471" y="114554"/>
                  </a:lnTo>
                  <a:close/>
                </a:path>
                <a:path w="2129790" h="278129">
                  <a:moveTo>
                    <a:pt x="1630934" y="196596"/>
                  </a:moveTo>
                  <a:lnTo>
                    <a:pt x="1630819" y="193421"/>
                  </a:lnTo>
                  <a:lnTo>
                    <a:pt x="1629918" y="191262"/>
                  </a:lnTo>
                  <a:lnTo>
                    <a:pt x="1627886" y="189103"/>
                  </a:lnTo>
                  <a:lnTo>
                    <a:pt x="1625981" y="186944"/>
                  </a:lnTo>
                  <a:lnTo>
                    <a:pt x="1623441" y="185801"/>
                  </a:lnTo>
                  <a:lnTo>
                    <a:pt x="1616710" y="185801"/>
                  </a:lnTo>
                  <a:lnTo>
                    <a:pt x="1613027" y="188341"/>
                  </a:lnTo>
                  <a:lnTo>
                    <a:pt x="1609051" y="193802"/>
                  </a:lnTo>
                  <a:lnTo>
                    <a:pt x="1605788" y="198120"/>
                  </a:lnTo>
                  <a:lnTo>
                    <a:pt x="1564386" y="209550"/>
                  </a:lnTo>
                  <a:lnTo>
                    <a:pt x="1550543" y="208076"/>
                  </a:lnTo>
                  <a:lnTo>
                    <a:pt x="1538960" y="203631"/>
                  </a:lnTo>
                  <a:lnTo>
                    <a:pt x="1529638" y="196215"/>
                  </a:lnTo>
                  <a:lnTo>
                    <a:pt x="1522590" y="185801"/>
                  </a:lnTo>
                  <a:lnTo>
                    <a:pt x="1579029" y="159512"/>
                  </a:lnTo>
                  <a:lnTo>
                    <a:pt x="1592211" y="153250"/>
                  </a:lnTo>
                  <a:lnTo>
                    <a:pt x="1603248" y="147828"/>
                  </a:lnTo>
                  <a:lnTo>
                    <a:pt x="1609725" y="144526"/>
                  </a:lnTo>
                  <a:lnTo>
                    <a:pt x="1615567" y="139827"/>
                  </a:lnTo>
                  <a:lnTo>
                    <a:pt x="1621028" y="133731"/>
                  </a:lnTo>
                  <a:lnTo>
                    <a:pt x="1626489" y="127762"/>
                  </a:lnTo>
                  <a:lnTo>
                    <a:pt x="1629283" y="120396"/>
                  </a:lnTo>
                  <a:lnTo>
                    <a:pt x="1629257" y="111848"/>
                  </a:lnTo>
                  <a:lnTo>
                    <a:pt x="1628559" y="105410"/>
                  </a:lnTo>
                  <a:lnTo>
                    <a:pt x="1628495" y="104736"/>
                  </a:lnTo>
                  <a:lnTo>
                    <a:pt x="1607185" y="83693"/>
                  </a:lnTo>
                  <a:lnTo>
                    <a:pt x="1607185" y="116840"/>
                  </a:lnTo>
                  <a:lnTo>
                    <a:pt x="1600911" y="121259"/>
                  </a:lnTo>
                  <a:lnTo>
                    <a:pt x="1592414" y="126301"/>
                  </a:lnTo>
                  <a:lnTo>
                    <a:pt x="1581670" y="132029"/>
                  </a:lnTo>
                  <a:lnTo>
                    <a:pt x="1568704" y="138430"/>
                  </a:lnTo>
                  <a:lnTo>
                    <a:pt x="1524368" y="159512"/>
                  </a:lnTo>
                  <a:lnTo>
                    <a:pt x="1534566" y="135851"/>
                  </a:lnTo>
                  <a:lnTo>
                    <a:pt x="1546631" y="118935"/>
                  </a:lnTo>
                  <a:lnTo>
                    <a:pt x="1560563" y="108800"/>
                  </a:lnTo>
                  <a:lnTo>
                    <a:pt x="1576324" y="105410"/>
                  </a:lnTo>
                  <a:lnTo>
                    <a:pt x="1586103" y="106133"/>
                  </a:lnTo>
                  <a:lnTo>
                    <a:pt x="1594510" y="108267"/>
                  </a:lnTo>
                  <a:lnTo>
                    <a:pt x="1601533" y="111848"/>
                  </a:lnTo>
                  <a:lnTo>
                    <a:pt x="1607185" y="116840"/>
                  </a:lnTo>
                  <a:lnTo>
                    <a:pt x="1607185" y="83693"/>
                  </a:lnTo>
                  <a:lnTo>
                    <a:pt x="1601177" y="81788"/>
                  </a:lnTo>
                  <a:lnTo>
                    <a:pt x="1591348" y="80175"/>
                  </a:lnTo>
                  <a:lnTo>
                    <a:pt x="1580134" y="79629"/>
                  </a:lnTo>
                  <a:lnTo>
                    <a:pt x="1562963" y="81749"/>
                  </a:lnTo>
                  <a:lnTo>
                    <a:pt x="1521460" y="113411"/>
                  </a:lnTo>
                  <a:lnTo>
                    <a:pt x="1500251" y="164795"/>
                  </a:lnTo>
                  <a:lnTo>
                    <a:pt x="1498841" y="182245"/>
                  </a:lnTo>
                  <a:lnTo>
                    <a:pt x="1499870" y="193802"/>
                  </a:lnTo>
                  <a:lnTo>
                    <a:pt x="1524076" y="227241"/>
                  </a:lnTo>
                  <a:lnTo>
                    <a:pt x="1560449" y="235331"/>
                  </a:lnTo>
                  <a:lnTo>
                    <a:pt x="1572018" y="234581"/>
                  </a:lnTo>
                  <a:lnTo>
                    <a:pt x="1617586" y="217030"/>
                  </a:lnTo>
                  <a:lnTo>
                    <a:pt x="1629448" y="203695"/>
                  </a:lnTo>
                  <a:lnTo>
                    <a:pt x="1630934" y="196596"/>
                  </a:lnTo>
                  <a:close/>
                </a:path>
                <a:path w="2129790" h="278129">
                  <a:moveTo>
                    <a:pt x="1826895" y="95123"/>
                  </a:moveTo>
                  <a:lnTo>
                    <a:pt x="1787779" y="77419"/>
                  </a:lnTo>
                  <a:lnTo>
                    <a:pt x="1780286" y="76962"/>
                  </a:lnTo>
                  <a:lnTo>
                    <a:pt x="1767128" y="79260"/>
                  </a:lnTo>
                  <a:lnTo>
                    <a:pt x="1727581" y="113665"/>
                  </a:lnTo>
                  <a:lnTo>
                    <a:pt x="1707680" y="149567"/>
                  </a:lnTo>
                  <a:lnTo>
                    <a:pt x="1701038" y="183642"/>
                  </a:lnTo>
                  <a:lnTo>
                    <a:pt x="1701990" y="194843"/>
                  </a:lnTo>
                  <a:lnTo>
                    <a:pt x="1724736" y="229146"/>
                  </a:lnTo>
                  <a:lnTo>
                    <a:pt x="1758188" y="237871"/>
                  </a:lnTo>
                  <a:lnTo>
                    <a:pt x="1764703" y="237274"/>
                  </a:lnTo>
                  <a:lnTo>
                    <a:pt x="1801342" y="223266"/>
                  </a:lnTo>
                  <a:lnTo>
                    <a:pt x="1812607" y="210947"/>
                  </a:lnTo>
                  <a:lnTo>
                    <a:pt x="1813560" y="207010"/>
                  </a:lnTo>
                  <a:lnTo>
                    <a:pt x="1813560" y="203708"/>
                  </a:lnTo>
                  <a:lnTo>
                    <a:pt x="1812671" y="200787"/>
                  </a:lnTo>
                  <a:lnTo>
                    <a:pt x="1810639" y="198501"/>
                  </a:lnTo>
                  <a:lnTo>
                    <a:pt x="1808734" y="196215"/>
                  </a:lnTo>
                  <a:lnTo>
                    <a:pt x="1806321" y="195072"/>
                  </a:lnTo>
                  <a:lnTo>
                    <a:pt x="1802384" y="195072"/>
                  </a:lnTo>
                  <a:lnTo>
                    <a:pt x="1800225" y="195961"/>
                  </a:lnTo>
                  <a:lnTo>
                    <a:pt x="1797050" y="197612"/>
                  </a:lnTo>
                  <a:lnTo>
                    <a:pt x="1780032" y="206248"/>
                  </a:lnTo>
                  <a:lnTo>
                    <a:pt x="1773555" y="209423"/>
                  </a:lnTo>
                  <a:lnTo>
                    <a:pt x="1767586" y="210947"/>
                  </a:lnTo>
                  <a:lnTo>
                    <a:pt x="1761998" y="210947"/>
                  </a:lnTo>
                  <a:lnTo>
                    <a:pt x="1725803" y="188214"/>
                  </a:lnTo>
                  <a:lnTo>
                    <a:pt x="1725803" y="178816"/>
                  </a:lnTo>
                  <a:lnTo>
                    <a:pt x="1743837" y="131572"/>
                  </a:lnTo>
                  <a:lnTo>
                    <a:pt x="1776222" y="104013"/>
                  </a:lnTo>
                  <a:lnTo>
                    <a:pt x="1785162" y="104444"/>
                  </a:lnTo>
                  <a:lnTo>
                    <a:pt x="1792414" y="105752"/>
                  </a:lnTo>
                  <a:lnTo>
                    <a:pt x="1797939" y="107924"/>
                  </a:lnTo>
                  <a:lnTo>
                    <a:pt x="1801749" y="110998"/>
                  </a:lnTo>
                  <a:lnTo>
                    <a:pt x="1805686" y="115697"/>
                  </a:lnTo>
                  <a:lnTo>
                    <a:pt x="1809369" y="117983"/>
                  </a:lnTo>
                  <a:lnTo>
                    <a:pt x="1816481" y="117983"/>
                  </a:lnTo>
                  <a:lnTo>
                    <a:pt x="1819783" y="116332"/>
                  </a:lnTo>
                  <a:lnTo>
                    <a:pt x="1822577" y="112903"/>
                  </a:lnTo>
                  <a:lnTo>
                    <a:pt x="1825498" y="109474"/>
                  </a:lnTo>
                  <a:lnTo>
                    <a:pt x="1826895" y="105918"/>
                  </a:lnTo>
                  <a:lnTo>
                    <a:pt x="1826895" y="104013"/>
                  </a:lnTo>
                  <a:lnTo>
                    <a:pt x="1826895" y="95123"/>
                  </a:lnTo>
                  <a:close/>
                </a:path>
                <a:path w="2129790" h="278129">
                  <a:moveTo>
                    <a:pt x="1975485" y="119888"/>
                  </a:moveTo>
                  <a:lnTo>
                    <a:pt x="1961261" y="83566"/>
                  </a:lnTo>
                  <a:lnTo>
                    <a:pt x="1953641" y="81407"/>
                  </a:lnTo>
                  <a:lnTo>
                    <a:pt x="1944243" y="81407"/>
                  </a:lnTo>
                  <a:lnTo>
                    <a:pt x="1930069" y="83362"/>
                  </a:lnTo>
                  <a:lnTo>
                    <a:pt x="1916125" y="89217"/>
                  </a:lnTo>
                  <a:lnTo>
                    <a:pt x="1902396" y="98983"/>
                  </a:lnTo>
                  <a:lnTo>
                    <a:pt x="1888871" y="112649"/>
                  </a:lnTo>
                  <a:lnTo>
                    <a:pt x="1890649" y="100076"/>
                  </a:lnTo>
                  <a:lnTo>
                    <a:pt x="1891715" y="93624"/>
                  </a:lnTo>
                  <a:lnTo>
                    <a:pt x="1893011" y="86271"/>
                  </a:lnTo>
                  <a:lnTo>
                    <a:pt x="1894522" y="78003"/>
                  </a:lnTo>
                  <a:lnTo>
                    <a:pt x="1899399" y="51841"/>
                  </a:lnTo>
                  <a:lnTo>
                    <a:pt x="1901659" y="36817"/>
                  </a:lnTo>
                  <a:lnTo>
                    <a:pt x="1903018" y="23787"/>
                  </a:lnTo>
                  <a:lnTo>
                    <a:pt x="1903476" y="12700"/>
                  </a:lnTo>
                  <a:lnTo>
                    <a:pt x="1903476" y="4191"/>
                  </a:lnTo>
                  <a:lnTo>
                    <a:pt x="1899666" y="0"/>
                  </a:lnTo>
                  <a:lnTo>
                    <a:pt x="1886458" y="0"/>
                  </a:lnTo>
                  <a:lnTo>
                    <a:pt x="1882394" y="2032"/>
                  </a:lnTo>
                  <a:lnTo>
                    <a:pt x="1879854" y="6096"/>
                  </a:lnTo>
                  <a:lnTo>
                    <a:pt x="1877187" y="10160"/>
                  </a:lnTo>
                  <a:lnTo>
                    <a:pt x="1875917" y="17272"/>
                  </a:lnTo>
                  <a:lnTo>
                    <a:pt x="1875917" y="33020"/>
                  </a:lnTo>
                  <a:lnTo>
                    <a:pt x="1875282" y="39116"/>
                  </a:lnTo>
                  <a:lnTo>
                    <a:pt x="1874266" y="45212"/>
                  </a:lnTo>
                  <a:lnTo>
                    <a:pt x="1870329" y="65024"/>
                  </a:lnTo>
                  <a:lnTo>
                    <a:pt x="1850898" y="191135"/>
                  </a:lnTo>
                  <a:lnTo>
                    <a:pt x="1848866" y="202311"/>
                  </a:lnTo>
                  <a:lnTo>
                    <a:pt x="1847342" y="209296"/>
                  </a:lnTo>
                  <a:lnTo>
                    <a:pt x="1846199" y="211836"/>
                  </a:lnTo>
                  <a:lnTo>
                    <a:pt x="1844675" y="215138"/>
                  </a:lnTo>
                  <a:lnTo>
                    <a:pt x="1843913" y="217805"/>
                  </a:lnTo>
                  <a:lnTo>
                    <a:pt x="1843913" y="223393"/>
                  </a:lnTo>
                  <a:lnTo>
                    <a:pt x="1845056" y="226187"/>
                  </a:lnTo>
                  <a:lnTo>
                    <a:pt x="1847342" y="228600"/>
                  </a:lnTo>
                  <a:lnTo>
                    <a:pt x="1849628" y="230886"/>
                  </a:lnTo>
                  <a:lnTo>
                    <a:pt x="1852549" y="232156"/>
                  </a:lnTo>
                  <a:lnTo>
                    <a:pt x="1861312" y="232156"/>
                  </a:lnTo>
                  <a:lnTo>
                    <a:pt x="1879028" y="183095"/>
                  </a:lnTo>
                  <a:lnTo>
                    <a:pt x="1883029" y="158496"/>
                  </a:lnTo>
                  <a:lnTo>
                    <a:pt x="1892452" y="144691"/>
                  </a:lnTo>
                  <a:lnTo>
                    <a:pt x="1921217" y="115252"/>
                  </a:lnTo>
                  <a:lnTo>
                    <a:pt x="1940052" y="110109"/>
                  </a:lnTo>
                  <a:lnTo>
                    <a:pt x="1946529" y="110109"/>
                  </a:lnTo>
                  <a:lnTo>
                    <a:pt x="1949653" y="115252"/>
                  </a:lnTo>
                  <a:lnTo>
                    <a:pt x="1949678" y="126111"/>
                  </a:lnTo>
                  <a:lnTo>
                    <a:pt x="1949462" y="130632"/>
                  </a:lnTo>
                  <a:lnTo>
                    <a:pt x="1948726" y="137134"/>
                  </a:lnTo>
                  <a:lnTo>
                    <a:pt x="1947506" y="145110"/>
                  </a:lnTo>
                  <a:lnTo>
                    <a:pt x="1945767" y="154559"/>
                  </a:lnTo>
                  <a:lnTo>
                    <a:pt x="1944166" y="164782"/>
                  </a:lnTo>
                  <a:lnTo>
                    <a:pt x="1942096" y="221361"/>
                  </a:lnTo>
                  <a:lnTo>
                    <a:pt x="1942973" y="229362"/>
                  </a:lnTo>
                  <a:lnTo>
                    <a:pt x="1946275" y="235966"/>
                  </a:lnTo>
                  <a:lnTo>
                    <a:pt x="1949450" y="237617"/>
                  </a:lnTo>
                  <a:lnTo>
                    <a:pt x="1957451" y="237617"/>
                  </a:lnTo>
                  <a:lnTo>
                    <a:pt x="1969719" y="223393"/>
                  </a:lnTo>
                  <a:lnTo>
                    <a:pt x="1969617" y="221234"/>
                  </a:lnTo>
                  <a:lnTo>
                    <a:pt x="1969389" y="219837"/>
                  </a:lnTo>
                  <a:lnTo>
                    <a:pt x="1969465" y="191135"/>
                  </a:lnTo>
                  <a:lnTo>
                    <a:pt x="1971294" y="160655"/>
                  </a:lnTo>
                  <a:lnTo>
                    <a:pt x="1974342" y="133350"/>
                  </a:lnTo>
                  <a:lnTo>
                    <a:pt x="1975104" y="126111"/>
                  </a:lnTo>
                  <a:lnTo>
                    <a:pt x="1975485" y="119888"/>
                  </a:lnTo>
                  <a:close/>
                </a:path>
                <a:path w="2129790" h="278129">
                  <a:moveTo>
                    <a:pt x="2129282" y="196596"/>
                  </a:moveTo>
                  <a:lnTo>
                    <a:pt x="2129167" y="193421"/>
                  </a:lnTo>
                  <a:lnTo>
                    <a:pt x="2128266" y="191262"/>
                  </a:lnTo>
                  <a:lnTo>
                    <a:pt x="2126234" y="189103"/>
                  </a:lnTo>
                  <a:lnTo>
                    <a:pt x="2124329" y="186944"/>
                  </a:lnTo>
                  <a:lnTo>
                    <a:pt x="2121789" y="185801"/>
                  </a:lnTo>
                  <a:lnTo>
                    <a:pt x="2115058" y="185801"/>
                  </a:lnTo>
                  <a:lnTo>
                    <a:pt x="2111375" y="188341"/>
                  </a:lnTo>
                  <a:lnTo>
                    <a:pt x="2107400" y="193802"/>
                  </a:lnTo>
                  <a:lnTo>
                    <a:pt x="2104136" y="198120"/>
                  </a:lnTo>
                  <a:lnTo>
                    <a:pt x="2062734" y="209550"/>
                  </a:lnTo>
                  <a:lnTo>
                    <a:pt x="2048891" y="208076"/>
                  </a:lnTo>
                  <a:lnTo>
                    <a:pt x="2037308" y="203631"/>
                  </a:lnTo>
                  <a:lnTo>
                    <a:pt x="2027986" y="196215"/>
                  </a:lnTo>
                  <a:lnTo>
                    <a:pt x="2020951" y="185801"/>
                  </a:lnTo>
                  <a:lnTo>
                    <a:pt x="2077377" y="159512"/>
                  </a:lnTo>
                  <a:lnTo>
                    <a:pt x="2090559" y="153250"/>
                  </a:lnTo>
                  <a:lnTo>
                    <a:pt x="2101596" y="147828"/>
                  </a:lnTo>
                  <a:lnTo>
                    <a:pt x="2108073" y="144526"/>
                  </a:lnTo>
                  <a:lnTo>
                    <a:pt x="2113915" y="139827"/>
                  </a:lnTo>
                  <a:lnTo>
                    <a:pt x="2119376" y="133731"/>
                  </a:lnTo>
                  <a:lnTo>
                    <a:pt x="2124837" y="127762"/>
                  </a:lnTo>
                  <a:lnTo>
                    <a:pt x="2127631" y="120396"/>
                  </a:lnTo>
                  <a:lnTo>
                    <a:pt x="2127605" y="111848"/>
                  </a:lnTo>
                  <a:lnTo>
                    <a:pt x="2126907" y="105410"/>
                  </a:lnTo>
                  <a:lnTo>
                    <a:pt x="2126843" y="104736"/>
                  </a:lnTo>
                  <a:lnTo>
                    <a:pt x="2105533" y="83693"/>
                  </a:lnTo>
                  <a:lnTo>
                    <a:pt x="2105533" y="116840"/>
                  </a:lnTo>
                  <a:lnTo>
                    <a:pt x="2099259" y="121259"/>
                  </a:lnTo>
                  <a:lnTo>
                    <a:pt x="2090762" y="126301"/>
                  </a:lnTo>
                  <a:lnTo>
                    <a:pt x="2080018" y="132029"/>
                  </a:lnTo>
                  <a:lnTo>
                    <a:pt x="2067052" y="138430"/>
                  </a:lnTo>
                  <a:lnTo>
                    <a:pt x="2022729" y="159512"/>
                  </a:lnTo>
                  <a:lnTo>
                    <a:pt x="2032914" y="135851"/>
                  </a:lnTo>
                  <a:lnTo>
                    <a:pt x="2044979" y="118935"/>
                  </a:lnTo>
                  <a:lnTo>
                    <a:pt x="2058911" y="108800"/>
                  </a:lnTo>
                  <a:lnTo>
                    <a:pt x="2074672" y="105410"/>
                  </a:lnTo>
                  <a:lnTo>
                    <a:pt x="2084451" y="106133"/>
                  </a:lnTo>
                  <a:lnTo>
                    <a:pt x="2092858" y="108267"/>
                  </a:lnTo>
                  <a:lnTo>
                    <a:pt x="2099881" y="111848"/>
                  </a:lnTo>
                  <a:lnTo>
                    <a:pt x="2105533" y="116840"/>
                  </a:lnTo>
                  <a:lnTo>
                    <a:pt x="2105533" y="83693"/>
                  </a:lnTo>
                  <a:lnTo>
                    <a:pt x="2099525" y="81788"/>
                  </a:lnTo>
                  <a:lnTo>
                    <a:pt x="2089696" y="80175"/>
                  </a:lnTo>
                  <a:lnTo>
                    <a:pt x="2078482" y="79629"/>
                  </a:lnTo>
                  <a:lnTo>
                    <a:pt x="2061311" y="81749"/>
                  </a:lnTo>
                  <a:lnTo>
                    <a:pt x="2019808" y="113411"/>
                  </a:lnTo>
                  <a:lnTo>
                    <a:pt x="1998599" y="164795"/>
                  </a:lnTo>
                  <a:lnTo>
                    <a:pt x="1997202" y="182245"/>
                  </a:lnTo>
                  <a:lnTo>
                    <a:pt x="1998218" y="193802"/>
                  </a:lnTo>
                  <a:lnTo>
                    <a:pt x="2022424" y="227241"/>
                  </a:lnTo>
                  <a:lnTo>
                    <a:pt x="2058797" y="235331"/>
                  </a:lnTo>
                  <a:lnTo>
                    <a:pt x="2070366" y="234581"/>
                  </a:lnTo>
                  <a:lnTo>
                    <a:pt x="2115934" y="217030"/>
                  </a:lnTo>
                  <a:lnTo>
                    <a:pt x="2127796" y="203695"/>
                  </a:lnTo>
                  <a:lnTo>
                    <a:pt x="2129282" y="196596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1435353" y="4046347"/>
            <a:ext cx="5804535" cy="1130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5" i="1">
                <a:solidFill>
                  <a:srgbClr val="CCFFFF"/>
                </a:solidFill>
                <a:latin typeface="Comic Sans MS"/>
                <a:cs typeface="Comic Sans MS"/>
              </a:rPr>
              <a:t>“</a:t>
            </a:r>
            <a:r>
              <a:rPr dirty="0" sz="2300" spc="-5" i="1">
                <a:solidFill>
                  <a:srgbClr val="CCFFFF"/>
                </a:solidFill>
                <a:latin typeface="Comic Sans MS"/>
                <a:cs typeface="Comic Sans MS"/>
              </a:rPr>
              <a:t>Si</a:t>
            </a:r>
            <a:r>
              <a:rPr dirty="0" sz="2300" spc="-42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spc="15" i="1">
                <a:solidFill>
                  <a:srgbClr val="CCFFFF"/>
                </a:solidFill>
                <a:latin typeface="Comic Sans MS"/>
                <a:cs typeface="Comic Sans MS"/>
              </a:rPr>
              <a:t>puòsopravvivere</a:t>
            </a:r>
            <a:r>
              <a:rPr dirty="0" sz="2300" spc="-42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i="1">
                <a:solidFill>
                  <a:srgbClr val="CCFFFF"/>
                </a:solidFill>
                <a:latin typeface="Comic Sans MS"/>
                <a:cs typeface="Comic Sans MS"/>
              </a:rPr>
              <a:t>a</a:t>
            </a:r>
            <a:r>
              <a:rPr dirty="0" sz="2300" spc="-40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spc="-5" i="1">
                <a:solidFill>
                  <a:srgbClr val="CCFFFF"/>
                </a:solidFill>
                <a:latin typeface="Comic Sans MS"/>
                <a:cs typeface="Comic Sans MS"/>
              </a:rPr>
              <a:t>tutto,</a:t>
            </a:r>
            <a:r>
              <a:rPr dirty="0" sz="2300" spc="-42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i="1">
                <a:solidFill>
                  <a:srgbClr val="CCFFFF"/>
                </a:solidFill>
                <a:latin typeface="Comic Sans MS"/>
                <a:cs typeface="Comic Sans MS"/>
              </a:rPr>
              <a:t>oggi,</a:t>
            </a:r>
            <a:r>
              <a:rPr dirty="0" sz="2300" spc="-42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i="1">
                <a:solidFill>
                  <a:srgbClr val="CCFFFF"/>
                </a:solidFill>
                <a:latin typeface="Comic Sans MS"/>
                <a:cs typeface="Comic Sans MS"/>
              </a:rPr>
              <a:t>tranne</a:t>
            </a:r>
            <a:r>
              <a:rPr dirty="0" sz="2300" spc="-41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spc="-15" i="1">
                <a:solidFill>
                  <a:srgbClr val="CCFFFF"/>
                </a:solidFill>
                <a:latin typeface="Comic Sans MS"/>
                <a:cs typeface="Comic Sans MS"/>
              </a:rPr>
              <a:t>che</a:t>
            </a:r>
            <a:endParaRPr sz="23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820"/>
              </a:spcBef>
            </a:pPr>
            <a:r>
              <a:rPr dirty="0" sz="2300" i="1">
                <a:solidFill>
                  <a:srgbClr val="CCFFFF"/>
                </a:solidFill>
                <a:latin typeface="Comic Sans MS"/>
                <a:cs typeface="Comic Sans MS"/>
              </a:rPr>
              <a:t>una</a:t>
            </a:r>
            <a:r>
              <a:rPr dirty="0" sz="2300" spc="-31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spc="-5" i="1">
                <a:solidFill>
                  <a:srgbClr val="CCFFFF"/>
                </a:solidFill>
                <a:latin typeface="Comic Sans MS"/>
                <a:cs typeface="Comic Sans MS"/>
              </a:rPr>
              <a:t>buona</a:t>
            </a:r>
            <a:r>
              <a:rPr dirty="0" sz="2300" spc="-27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spc="-5" i="1">
                <a:solidFill>
                  <a:srgbClr val="CCFFFF"/>
                </a:solidFill>
                <a:latin typeface="Comic Sans MS"/>
                <a:cs typeface="Comic Sans MS"/>
              </a:rPr>
              <a:t>reputazione”</a:t>
            </a:r>
            <a:r>
              <a:rPr dirty="0" sz="2300" spc="-29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spc="-5" i="1">
                <a:solidFill>
                  <a:srgbClr val="CCFFFF"/>
                </a:solidFill>
                <a:latin typeface="Comic Sans MS"/>
                <a:cs typeface="Comic Sans MS"/>
              </a:rPr>
              <a:t>(Oscar</a:t>
            </a:r>
            <a:r>
              <a:rPr dirty="0" sz="2300" spc="-295" i="1">
                <a:solidFill>
                  <a:srgbClr val="CCFFFF"/>
                </a:solidFill>
                <a:latin typeface="Comic Sans MS"/>
                <a:cs typeface="Comic Sans MS"/>
              </a:rPr>
              <a:t> </a:t>
            </a:r>
            <a:r>
              <a:rPr dirty="0" sz="2300" spc="-15" i="1">
                <a:solidFill>
                  <a:srgbClr val="CCFFFF"/>
                </a:solidFill>
                <a:latin typeface="Comic Sans MS"/>
                <a:cs typeface="Comic Sans MS"/>
              </a:rPr>
              <a:t>Wilde)</a:t>
            </a:r>
            <a:endParaRPr sz="23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4740" y="5937885"/>
            <a:ext cx="6247130" cy="3695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50" spc="60" b="1">
                <a:solidFill>
                  <a:srgbClr val="1F487C"/>
                </a:solidFill>
                <a:latin typeface="Calibri"/>
                <a:cs typeface="Calibri"/>
              </a:rPr>
              <a:t>CONSULENZA </a:t>
            </a:r>
            <a:r>
              <a:rPr dirty="0" sz="2250" spc="55" b="1">
                <a:solidFill>
                  <a:srgbClr val="1F487C"/>
                </a:solidFill>
                <a:latin typeface="Calibri"/>
                <a:cs typeface="Calibri"/>
              </a:rPr>
              <a:t>E </a:t>
            </a:r>
            <a:r>
              <a:rPr dirty="0" sz="2250" spc="50" b="1">
                <a:solidFill>
                  <a:srgbClr val="1F487C"/>
                </a:solidFill>
                <a:latin typeface="Calibri"/>
                <a:cs typeface="Calibri"/>
              </a:rPr>
              <a:t>GESTIONE </a:t>
            </a:r>
            <a:r>
              <a:rPr dirty="0" sz="2250" spc="55" b="1">
                <a:solidFill>
                  <a:srgbClr val="1F487C"/>
                </a:solidFill>
                <a:latin typeface="Calibri"/>
                <a:cs typeface="Calibri"/>
              </a:rPr>
              <a:t>DELLA </a:t>
            </a:r>
            <a:r>
              <a:rPr dirty="0" sz="2250" spc="45" b="1">
                <a:solidFill>
                  <a:srgbClr val="1F487C"/>
                </a:solidFill>
                <a:latin typeface="Calibri"/>
                <a:cs typeface="Calibri"/>
              </a:rPr>
              <a:t>CRISI</a:t>
            </a:r>
            <a:r>
              <a:rPr dirty="0" sz="2250" spc="-155" b="1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z="2250" spc="55" b="1">
                <a:solidFill>
                  <a:srgbClr val="1F487C"/>
                </a:solidFill>
                <a:latin typeface="Calibri"/>
                <a:cs typeface="Calibri"/>
              </a:rPr>
              <a:t>AZIENDALE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4584" y="6626123"/>
            <a:ext cx="6781800" cy="2929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11430">
              <a:lnSpc>
                <a:spcPct val="146000"/>
              </a:lnSpc>
              <a:spcBef>
                <a:spcPts val="100"/>
              </a:spcBef>
            </a:pPr>
            <a:r>
              <a:rPr dirty="0" sz="1300" spc="-50">
                <a:latin typeface="Century Gothic"/>
                <a:cs typeface="Century Gothic"/>
              </a:rPr>
              <a:t>Anche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nei</a:t>
            </a:r>
            <a:r>
              <a:rPr dirty="0" sz="1300" spc="-75">
                <a:latin typeface="Century Gothic"/>
                <a:cs typeface="Century Gothic"/>
              </a:rPr>
              <a:t> </a:t>
            </a:r>
            <a:r>
              <a:rPr dirty="0" sz="1300" spc="-50">
                <a:latin typeface="Century Gothic"/>
                <a:cs typeface="Century Gothic"/>
              </a:rPr>
              <a:t>momenti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economici</a:t>
            </a:r>
            <a:r>
              <a:rPr dirty="0" sz="1300" spc="-7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migliori,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le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imprese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meglio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gestite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possono</a:t>
            </a:r>
            <a:r>
              <a:rPr dirty="0" sz="1300" spc="-7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trovarsi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in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50">
                <a:latin typeface="Century Gothic"/>
                <a:cs typeface="Century Gothic"/>
              </a:rPr>
              <a:t>acque  </a:t>
            </a:r>
            <a:r>
              <a:rPr dirty="0" sz="1300" spc="-35">
                <a:latin typeface="Century Gothic"/>
                <a:cs typeface="Century Gothic"/>
              </a:rPr>
              <a:t>agitate.</a:t>
            </a:r>
            <a:r>
              <a:rPr dirty="0" sz="1300" spc="-195">
                <a:latin typeface="Century Gothic"/>
                <a:cs typeface="Century Gothic"/>
              </a:rPr>
              <a:t> </a:t>
            </a:r>
            <a:r>
              <a:rPr dirty="0" sz="1300" spc="-50">
                <a:latin typeface="Century Gothic"/>
                <a:cs typeface="Century Gothic"/>
              </a:rPr>
              <a:t>La</a:t>
            </a:r>
            <a:r>
              <a:rPr dirty="0" sz="1300" spc="-19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pressione</a:t>
            </a:r>
            <a:r>
              <a:rPr dirty="0" sz="1300" spc="-180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dei</a:t>
            </a:r>
            <a:r>
              <a:rPr dirty="0" sz="1300" spc="-190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costi,</a:t>
            </a:r>
            <a:r>
              <a:rPr dirty="0" sz="1300" spc="-204">
                <a:latin typeface="Century Gothic"/>
                <a:cs typeface="Century Gothic"/>
              </a:rPr>
              <a:t> </a:t>
            </a:r>
            <a:r>
              <a:rPr dirty="0" sz="1300" spc="-15">
                <a:latin typeface="Century Gothic"/>
                <a:cs typeface="Century Gothic"/>
              </a:rPr>
              <a:t>il</a:t>
            </a:r>
            <a:r>
              <a:rPr dirty="0" sz="1300" spc="-19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mercato,</a:t>
            </a:r>
            <a:r>
              <a:rPr dirty="0" sz="1300" spc="-20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la</a:t>
            </a:r>
            <a:r>
              <a:rPr dirty="0" sz="1300" spc="-21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concorrenza,</a:t>
            </a:r>
            <a:r>
              <a:rPr dirty="0" sz="1300" spc="-190">
                <a:latin typeface="Century Gothic"/>
                <a:cs typeface="Century Gothic"/>
              </a:rPr>
              <a:t> </a:t>
            </a:r>
            <a:r>
              <a:rPr dirty="0" sz="1300" spc="-15">
                <a:latin typeface="Century Gothic"/>
                <a:cs typeface="Century Gothic"/>
              </a:rPr>
              <a:t>il</a:t>
            </a:r>
            <a:r>
              <a:rPr dirty="0" sz="1300" spc="-195">
                <a:latin typeface="Century Gothic"/>
                <a:cs typeface="Century Gothic"/>
              </a:rPr>
              <a:t> </a:t>
            </a:r>
            <a:r>
              <a:rPr dirty="0" sz="1300" spc="-50">
                <a:latin typeface="Century Gothic"/>
                <a:cs typeface="Century Gothic"/>
              </a:rPr>
              <a:t>cambiamento</a:t>
            </a:r>
            <a:r>
              <a:rPr dirty="0" sz="1300" spc="-17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della</a:t>
            </a:r>
            <a:r>
              <a:rPr dirty="0" sz="1300" spc="-204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domanda</a:t>
            </a:r>
            <a:r>
              <a:rPr dirty="0" sz="1300" spc="-190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di  </a:t>
            </a:r>
            <a:r>
              <a:rPr dirty="0" sz="1300" spc="-40">
                <a:latin typeface="Century Gothic"/>
                <a:cs typeface="Century Gothic"/>
              </a:rPr>
              <a:t>beni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0">
                <a:latin typeface="Century Gothic"/>
                <a:cs typeface="Century Gothic"/>
              </a:rPr>
              <a:t>servizi </a:t>
            </a:r>
            <a:r>
              <a:rPr dirty="0" sz="1300" spc="-45">
                <a:latin typeface="Century Gothic"/>
                <a:cs typeface="Century Gothic"/>
              </a:rPr>
              <a:t>possono </a:t>
            </a:r>
            <a:r>
              <a:rPr dirty="0" sz="1300" spc="-40">
                <a:latin typeface="Century Gothic"/>
                <a:cs typeface="Century Gothic"/>
              </a:rPr>
              <a:t>portare </a:t>
            </a:r>
            <a:r>
              <a:rPr dirty="0" sz="1300" spc="-50">
                <a:latin typeface="Century Gothic"/>
                <a:cs typeface="Century Gothic"/>
              </a:rPr>
              <a:t>ad una </a:t>
            </a:r>
            <a:r>
              <a:rPr dirty="0" sz="1300" spc="-40">
                <a:latin typeface="Century Gothic"/>
                <a:cs typeface="Century Gothic"/>
              </a:rPr>
              <a:t>rapida diminuzione </a:t>
            </a:r>
            <a:r>
              <a:rPr dirty="0" sz="1300" spc="-35">
                <a:latin typeface="Century Gothic"/>
                <a:cs typeface="Century Gothic"/>
              </a:rPr>
              <a:t>della </a:t>
            </a:r>
            <a:r>
              <a:rPr dirty="0" sz="1300" spc="-45">
                <a:latin typeface="Century Gothic"/>
                <a:cs typeface="Century Gothic"/>
              </a:rPr>
              <a:t>performance </a:t>
            </a:r>
            <a:r>
              <a:rPr dirty="0" sz="1300" spc="-40">
                <a:latin typeface="Century Gothic"/>
                <a:cs typeface="Century Gothic"/>
              </a:rPr>
              <a:t>aziendale.  </a:t>
            </a:r>
            <a:r>
              <a:rPr dirty="0" sz="1300" spc="-90">
                <a:latin typeface="Century Gothic"/>
                <a:cs typeface="Century Gothic"/>
              </a:rPr>
              <a:t>Aggiungendo </a:t>
            </a:r>
            <a:r>
              <a:rPr dirty="0" sz="1300" spc="-105">
                <a:latin typeface="Century Gothic"/>
                <a:cs typeface="Century Gothic"/>
              </a:rPr>
              <a:t>a </a:t>
            </a:r>
            <a:r>
              <a:rPr dirty="0" sz="1300" spc="-80">
                <a:latin typeface="Century Gothic"/>
                <a:cs typeface="Century Gothic"/>
              </a:rPr>
              <a:t>questo </a:t>
            </a:r>
            <a:r>
              <a:rPr dirty="0" sz="1300" spc="-70">
                <a:latin typeface="Century Gothic"/>
                <a:cs typeface="Century Gothic"/>
              </a:rPr>
              <a:t>eventuali </a:t>
            </a:r>
            <a:r>
              <a:rPr dirty="0" sz="1300" spc="-75">
                <a:latin typeface="Century Gothic"/>
                <a:cs typeface="Century Gothic"/>
              </a:rPr>
              <a:t>contingenze </a:t>
            </a:r>
            <a:r>
              <a:rPr dirty="0" sz="1300" spc="-90">
                <a:latin typeface="Century Gothic"/>
                <a:cs typeface="Century Gothic"/>
              </a:rPr>
              <a:t>economiche </a:t>
            </a:r>
            <a:r>
              <a:rPr dirty="0" sz="1300" spc="-80">
                <a:latin typeface="Century Gothic"/>
                <a:cs typeface="Century Gothic"/>
              </a:rPr>
              <a:t>negative </a:t>
            </a:r>
            <a:r>
              <a:rPr dirty="0" sz="1300" spc="-70">
                <a:latin typeface="Century Gothic"/>
                <a:cs typeface="Century Gothic"/>
              </a:rPr>
              <a:t>esterne, </a:t>
            </a:r>
            <a:r>
              <a:rPr dirty="0" sz="1300" spc="-35">
                <a:latin typeface="Century Gothic"/>
                <a:cs typeface="Century Gothic"/>
              </a:rPr>
              <a:t>il </a:t>
            </a:r>
            <a:r>
              <a:rPr dirty="0" sz="1300" spc="-70">
                <a:latin typeface="Century Gothic"/>
                <a:cs typeface="Century Gothic"/>
              </a:rPr>
              <a:t>business </a:t>
            </a:r>
            <a:r>
              <a:rPr dirty="0" sz="1300" spc="-80">
                <a:latin typeface="Century Gothic"/>
                <a:cs typeface="Century Gothic"/>
              </a:rPr>
              <a:t>può  </a:t>
            </a:r>
            <a:r>
              <a:rPr dirty="0" sz="1300" spc="-5">
                <a:latin typeface="Century Gothic"/>
                <a:cs typeface="Century Gothic"/>
              </a:rPr>
              <a:t>rapidamente perdere</a:t>
            </a:r>
            <a:r>
              <a:rPr dirty="0" sz="1300" spc="-2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terreno.</a:t>
            </a:r>
            <a:endParaRPr sz="1300">
              <a:latin typeface="Century Gothic"/>
              <a:cs typeface="Century Gothic"/>
            </a:endParaRPr>
          </a:p>
          <a:p>
            <a:pPr algn="just" marL="12700" marR="5080">
              <a:lnSpc>
                <a:spcPct val="146900"/>
              </a:lnSpc>
              <a:spcBef>
                <a:spcPts val="15"/>
              </a:spcBef>
            </a:pPr>
            <a:r>
              <a:rPr dirty="0" sz="1300" spc="-45">
                <a:latin typeface="Century Gothic"/>
                <a:cs typeface="Century Gothic"/>
              </a:rPr>
              <a:t>Lc </a:t>
            </a:r>
            <a:r>
              <a:rPr dirty="0" sz="1300" spc="-35">
                <a:latin typeface="Century Gothic"/>
                <a:cs typeface="Century Gothic"/>
              </a:rPr>
              <a:t>Associati </a:t>
            </a:r>
            <a:r>
              <a:rPr dirty="0" sz="1300" spc="-55">
                <a:latin typeface="Century Gothic"/>
                <a:cs typeface="Century Gothic"/>
              </a:rPr>
              <a:t>è </a:t>
            </a:r>
            <a:r>
              <a:rPr dirty="0" sz="1300" spc="-50">
                <a:latin typeface="Century Gothic"/>
                <a:cs typeface="Century Gothic"/>
              </a:rPr>
              <a:t>uno </a:t>
            </a:r>
            <a:r>
              <a:rPr dirty="0" sz="1300" spc="-40">
                <a:latin typeface="Century Gothic"/>
                <a:cs typeface="Century Gothic"/>
              </a:rPr>
              <a:t>studio professionale </a:t>
            </a:r>
            <a:r>
              <a:rPr dirty="0" sz="1300" spc="-35">
                <a:latin typeface="Century Gothic"/>
                <a:cs typeface="Century Gothic"/>
              </a:rPr>
              <a:t>di </a:t>
            </a:r>
            <a:r>
              <a:rPr dirty="0" sz="1300" spc="-45">
                <a:latin typeface="Century Gothic"/>
                <a:cs typeface="Century Gothic"/>
              </a:rPr>
              <a:t>consulenza </a:t>
            </a:r>
            <a:r>
              <a:rPr dirty="0" sz="1300" spc="-40">
                <a:latin typeface="Century Gothic"/>
                <a:cs typeface="Century Gothic"/>
              </a:rPr>
              <a:t>strategica </a:t>
            </a:r>
            <a:r>
              <a:rPr dirty="0" sz="1300" spc="-50">
                <a:latin typeface="Century Gothic"/>
                <a:cs typeface="Century Gothic"/>
              </a:rPr>
              <a:t>che </a:t>
            </a:r>
            <a:r>
              <a:rPr dirty="0" sz="1300" spc="-45">
                <a:latin typeface="Century Gothic"/>
                <a:cs typeface="Century Gothic"/>
              </a:rPr>
              <a:t>propone </a:t>
            </a:r>
            <a:r>
              <a:rPr dirty="0" sz="1300" spc="-70">
                <a:latin typeface="Century Gothic"/>
                <a:cs typeface="Century Gothic"/>
              </a:rPr>
              <a:t>soluzioni  </a:t>
            </a:r>
            <a:r>
              <a:rPr dirty="0" sz="1300" spc="-80">
                <a:latin typeface="Century Gothic"/>
                <a:cs typeface="Century Gothic"/>
              </a:rPr>
              <a:t>collaudate </a:t>
            </a:r>
            <a:r>
              <a:rPr dirty="0" sz="1300" spc="-100">
                <a:latin typeface="Century Gothic"/>
                <a:cs typeface="Century Gothic"/>
              </a:rPr>
              <a:t>e </a:t>
            </a:r>
            <a:r>
              <a:rPr dirty="0" sz="1300" spc="-80">
                <a:latin typeface="Century Gothic"/>
                <a:cs typeface="Century Gothic"/>
              </a:rPr>
              <a:t>personale professionalmente </a:t>
            </a:r>
            <a:r>
              <a:rPr dirty="0" sz="1300" spc="-85">
                <a:latin typeface="Century Gothic"/>
                <a:cs typeface="Century Gothic"/>
              </a:rPr>
              <a:t>preparato per </a:t>
            </a:r>
            <a:r>
              <a:rPr dirty="0" sz="1300" spc="-65">
                <a:latin typeface="Century Gothic"/>
                <a:cs typeface="Century Gothic"/>
              </a:rPr>
              <a:t>assistere le </a:t>
            </a:r>
            <a:r>
              <a:rPr dirty="0" sz="1300" spc="-80">
                <a:latin typeface="Century Gothic"/>
                <a:cs typeface="Century Gothic"/>
              </a:rPr>
              <a:t>imprese nelle </a:t>
            </a:r>
            <a:r>
              <a:rPr dirty="0" sz="1300" spc="-75">
                <a:latin typeface="Century Gothic"/>
                <a:cs typeface="Century Gothic"/>
              </a:rPr>
              <a:t>fasi </a:t>
            </a:r>
            <a:r>
              <a:rPr dirty="0" sz="1300" spc="-35">
                <a:latin typeface="Century Gothic"/>
                <a:cs typeface="Century Gothic"/>
              </a:rPr>
              <a:t>di </a:t>
            </a:r>
            <a:r>
              <a:rPr dirty="0" sz="1300" spc="-30">
                <a:latin typeface="Century Gothic"/>
                <a:cs typeface="Century Gothic"/>
              </a:rPr>
              <a:t>crisi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35">
                <a:latin typeface="Century Gothic"/>
                <a:cs typeface="Century Gothic"/>
              </a:rPr>
              <a:t>di rilancio </a:t>
            </a:r>
            <a:r>
              <a:rPr dirty="0" sz="1300" spc="-40">
                <a:latin typeface="Century Gothic"/>
                <a:cs typeface="Century Gothic"/>
              </a:rPr>
              <a:t>strategico. Attraverso </a:t>
            </a:r>
            <a:r>
              <a:rPr dirty="0" sz="1300" spc="-45">
                <a:latin typeface="Century Gothic"/>
                <a:cs typeface="Century Gothic"/>
              </a:rPr>
              <a:t>metodi </a:t>
            </a:r>
            <a:r>
              <a:rPr dirty="0" sz="1300" spc="-35">
                <a:latin typeface="Century Gothic"/>
                <a:cs typeface="Century Gothic"/>
              </a:rPr>
              <a:t>di </a:t>
            </a:r>
            <a:r>
              <a:rPr dirty="0" sz="1300" spc="-30">
                <a:latin typeface="Century Gothic"/>
                <a:cs typeface="Century Gothic"/>
              </a:rPr>
              <a:t>analisi </a:t>
            </a:r>
            <a:r>
              <a:rPr dirty="0" sz="1300" spc="-35">
                <a:latin typeface="Century Gothic"/>
                <a:cs typeface="Century Gothic"/>
              </a:rPr>
              <a:t>finanziaria </a:t>
            </a:r>
            <a:r>
              <a:rPr dirty="0" sz="1300" spc="-45">
                <a:latin typeface="Century Gothic"/>
                <a:cs typeface="Century Gothic"/>
              </a:rPr>
              <a:t>oramai </a:t>
            </a:r>
            <a:r>
              <a:rPr dirty="0" sz="1300" spc="-35">
                <a:latin typeface="Century Gothic"/>
                <a:cs typeface="Century Gothic"/>
              </a:rPr>
              <a:t>collaudati, </a:t>
            </a:r>
            <a:r>
              <a:rPr dirty="0" sz="1300" spc="-45">
                <a:latin typeface="Century Gothic"/>
                <a:cs typeface="Century Gothic"/>
              </a:rPr>
              <a:t>siamo </a:t>
            </a:r>
            <a:r>
              <a:rPr dirty="0" sz="1300" spc="-30">
                <a:latin typeface="Century Gothic"/>
                <a:cs typeface="Century Gothic"/>
              </a:rPr>
              <a:t>in  </a:t>
            </a:r>
            <a:r>
              <a:rPr dirty="0" sz="1300" spc="-50">
                <a:latin typeface="Century Gothic"/>
                <a:cs typeface="Century Gothic"/>
              </a:rPr>
              <a:t>grado </a:t>
            </a:r>
            <a:r>
              <a:rPr dirty="0" sz="1300" spc="-35">
                <a:latin typeface="Century Gothic"/>
                <a:cs typeface="Century Gothic"/>
              </a:rPr>
              <a:t>di </a:t>
            </a:r>
            <a:r>
              <a:rPr dirty="0" sz="1300" spc="-40">
                <a:latin typeface="Century Gothic"/>
                <a:cs typeface="Century Gothic"/>
              </a:rPr>
              <a:t>aiutare </a:t>
            </a:r>
            <a:r>
              <a:rPr dirty="0" sz="1300" spc="-30">
                <a:latin typeface="Century Gothic"/>
                <a:cs typeface="Century Gothic"/>
              </a:rPr>
              <a:t>le </a:t>
            </a:r>
            <a:r>
              <a:rPr dirty="0" sz="1300" spc="-40">
                <a:latin typeface="Century Gothic"/>
                <a:cs typeface="Century Gothic"/>
              </a:rPr>
              <a:t>imprese </a:t>
            </a:r>
            <a:r>
              <a:rPr dirty="0" sz="1300" spc="-55">
                <a:latin typeface="Century Gothic"/>
                <a:cs typeface="Century Gothic"/>
              </a:rPr>
              <a:t>a </a:t>
            </a:r>
            <a:r>
              <a:rPr dirty="0" sz="1300" spc="-40">
                <a:latin typeface="Century Gothic"/>
                <a:cs typeface="Century Gothic"/>
              </a:rPr>
              <a:t>superare le </a:t>
            </a:r>
            <a:r>
              <a:rPr dirty="0" sz="1300" spc="-35">
                <a:latin typeface="Century Gothic"/>
                <a:cs typeface="Century Gothic"/>
              </a:rPr>
              <a:t>fasi </a:t>
            </a:r>
            <a:r>
              <a:rPr dirty="0" sz="1300" spc="-40">
                <a:latin typeface="Century Gothic"/>
                <a:cs typeface="Century Gothic"/>
              </a:rPr>
              <a:t>negative, </a:t>
            </a:r>
            <a:r>
              <a:rPr dirty="0" sz="1300" spc="-45">
                <a:latin typeface="Century Gothic"/>
                <a:cs typeface="Century Gothic"/>
              </a:rPr>
              <a:t>suggerendo </a:t>
            </a:r>
            <a:r>
              <a:rPr dirty="0" sz="1300" spc="-50">
                <a:latin typeface="Century Gothic"/>
                <a:cs typeface="Century Gothic"/>
              </a:rPr>
              <a:t>ed </a:t>
            </a:r>
            <a:r>
              <a:rPr dirty="0" sz="1300" spc="-45">
                <a:latin typeface="Century Gothic"/>
                <a:cs typeface="Century Gothic"/>
              </a:rPr>
              <a:t>implementando  </a:t>
            </a:r>
            <a:r>
              <a:rPr dirty="0" sz="1300" spc="-5">
                <a:latin typeface="Century Gothic"/>
                <a:cs typeface="Century Gothic"/>
              </a:rPr>
              <a:t>soluzioni</a:t>
            </a:r>
            <a:r>
              <a:rPr dirty="0" sz="1300" spc="-17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innovative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volte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alla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ripresa</a:t>
            </a:r>
            <a:r>
              <a:rPr dirty="0" sz="1300" spc="-155">
                <a:latin typeface="Century Gothic"/>
                <a:cs typeface="Century Gothic"/>
              </a:rPr>
              <a:t> </a:t>
            </a:r>
            <a:r>
              <a:rPr dirty="0" sz="1300" spc="-10">
                <a:latin typeface="Century Gothic"/>
                <a:cs typeface="Century Gothic"/>
              </a:rPr>
              <a:t>del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valore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aziendale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>
                <a:latin typeface="Century Gothic"/>
                <a:cs typeface="Century Gothic"/>
              </a:rPr>
              <a:t>dopo</a:t>
            </a:r>
            <a:r>
              <a:rPr dirty="0" sz="1300" spc="-14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un</a:t>
            </a:r>
            <a:r>
              <a:rPr dirty="0" sz="1300" spc="-15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periodo</a:t>
            </a:r>
            <a:r>
              <a:rPr dirty="0" sz="1300" spc="-14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di</a:t>
            </a:r>
            <a:r>
              <a:rPr dirty="0" sz="1300" spc="-17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crisi.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216408"/>
            <a:ext cx="7066788" cy="5679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" y="216535"/>
            <a:ext cx="7101840" cy="10235565"/>
            <a:chOff x="228600" y="216535"/>
            <a:chExt cx="7101840" cy="10235565"/>
          </a:xfrm>
        </p:grpSpPr>
        <p:sp>
          <p:nvSpPr>
            <p:cNvPr id="3" name="object 3"/>
            <p:cNvSpPr/>
            <p:nvPr/>
          </p:nvSpPr>
          <p:spPr>
            <a:xfrm>
              <a:off x="607695" y="216535"/>
              <a:ext cx="6722745" cy="1023556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28600" y="10151745"/>
              <a:ext cx="7101840" cy="265430"/>
            </a:xfrm>
            <a:custGeom>
              <a:avLst/>
              <a:gdLst/>
              <a:ahLst/>
              <a:cxnLst/>
              <a:rect l="l" t="t" r="r" b="b"/>
              <a:pathLst>
                <a:path w="7101840" h="265429">
                  <a:moveTo>
                    <a:pt x="7101840" y="0"/>
                  </a:moveTo>
                  <a:lnTo>
                    <a:pt x="0" y="0"/>
                  </a:lnTo>
                  <a:lnTo>
                    <a:pt x="0" y="265430"/>
                  </a:lnTo>
                  <a:lnTo>
                    <a:pt x="7101840" y="265430"/>
                  </a:lnTo>
                  <a:lnTo>
                    <a:pt x="7101840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247904" y="218338"/>
            <a:ext cx="3220720" cy="1184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6200"/>
              </a:lnSpc>
              <a:spcBef>
                <a:spcPts val="100"/>
              </a:spcBef>
            </a:pPr>
            <a:r>
              <a:rPr dirty="0" sz="1300" spc="-50">
                <a:latin typeface="Century Gothic"/>
                <a:cs typeface="Century Gothic"/>
              </a:rPr>
              <a:t>Comprendiamo </a:t>
            </a:r>
            <a:r>
              <a:rPr dirty="0" sz="1300" spc="-20">
                <a:latin typeface="Century Gothic"/>
                <a:cs typeface="Century Gothic"/>
              </a:rPr>
              <a:t>i </a:t>
            </a:r>
            <a:r>
              <a:rPr dirty="0" sz="1300" spc="-30">
                <a:latin typeface="Century Gothic"/>
                <a:cs typeface="Century Gothic"/>
              </a:rPr>
              <a:t>risultati </a:t>
            </a:r>
            <a:r>
              <a:rPr dirty="0" sz="1300" spc="-40">
                <a:latin typeface="Century Gothic"/>
                <a:cs typeface="Century Gothic"/>
              </a:rPr>
              <a:t>delle imprese </a:t>
            </a:r>
            <a:r>
              <a:rPr dirty="0" sz="1300" spc="-55">
                <a:latin typeface="Century Gothic"/>
                <a:cs typeface="Century Gothic"/>
              </a:rPr>
              <a:t>ed  </a:t>
            </a:r>
            <a:r>
              <a:rPr dirty="0" sz="1300" spc="-80">
                <a:latin typeface="Century Gothic"/>
                <a:cs typeface="Century Gothic"/>
              </a:rPr>
              <a:t>interveniamo</a:t>
            </a:r>
            <a:r>
              <a:rPr dirty="0" sz="1300" spc="-180">
                <a:latin typeface="Century Gothic"/>
                <a:cs typeface="Century Gothic"/>
              </a:rPr>
              <a:t> </a:t>
            </a:r>
            <a:r>
              <a:rPr dirty="0" sz="1300" spc="-95">
                <a:latin typeface="Century Gothic"/>
                <a:cs typeface="Century Gothic"/>
              </a:rPr>
              <a:t>dove</a:t>
            </a:r>
            <a:r>
              <a:rPr dirty="0" sz="1300" spc="-185">
                <a:latin typeface="Century Gothic"/>
                <a:cs typeface="Century Gothic"/>
              </a:rPr>
              <a:t> </a:t>
            </a:r>
            <a:r>
              <a:rPr dirty="0" sz="1300" spc="-75">
                <a:latin typeface="Century Gothic"/>
                <a:cs typeface="Century Gothic"/>
              </a:rPr>
              <a:t>necessario</a:t>
            </a:r>
            <a:r>
              <a:rPr dirty="0" sz="1300" spc="-170">
                <a:latin typeface="Century Gothic"/>
                <a:cs typeface="Century Gothic"/>
              </a:rPr>
              <a:t> </a:t>
            </a:r>
            <a:r>
              <a:rPr dirty="0" sz="1300" spc="-85">
                <a:latin typeface="Century Gothic"/>
                <a:cs typeface="Century Gothic"/>
              </a:rPr>
              <a:t>per</a:t>
            </a:r>
            <a:r>
              <a:rPr dirty="0" sz="1300" spc="-195">
                <a:latin typeface="Century Gothic"/>
                <a:cs typeface="Century Gothic"/>
              </a:rPr>
              <a:t> </a:t>
            </a:r>
            <a:r>
              <a:rPr dirty="0" sz="1300" spc="-100">
                <a:latin typeface="Century Gothic"/>
                <a:cs typeface="Century Gothic"/>
              </a:rPr>
              <a:t>mantenere  </a:t>
            </a:r>
            <a:r>
              <a:rPr dirty="0" sz="1300" spc="-5">
                <a:latin typeface="Century Gothic"/>
                <a:cs typeface="Century Gothic"/>
              </a:rPr>
              <a:t>o per </a:t>
            </a:r>
            <a:r>
              <a:rPr dirty="0" sz="1300">
                <a:latin typeface="Century Gothic"/>
                <a:cs typeface="Century Gothic"/>
              </a:rPr>
              <a:t>ricreare gli </a:t>
            </a:r>
            <a:r>
              <a:rPr dirty="0" sz="1300" spc="-5">
                <a:latin typeface="Century Gothic"/>
                <a:cs typeface="Century Gothic"/>
              </a:rPr>
              <a:t>equilibri economici e  finanziari</a:t>
            </a:r>
            <a:r>
              <a:rPr dirty="0" sz="1300" spc="-4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dell’azienda.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7904" y="1669440"/>
            <a:ext cx="3220085" cy="3212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300" spc="-5">
                <a:latin typeface="Century Gothic"/>
                <a:cs typeface="Century Gothic"/>
              </a:rPr>
              <a:t>La nostra </a:t>
            </a:r>
            <a:r>
              <a:rPr dirty="0" sz="1300" spc="-5" i="1">
                <a:latin typeface="Century Gothic"/>
                <a:cs typeface="Century Gothic"/>
              </a:rPr>
              <a:t>mission </a:t>
            </a:r>
            <a:r>
              <a:rPr dirty="0" sz="1300" spc="-5">
                <a:latin typeface="Century Gothic"/>
                <a:cs typeface="Century Gothic"/>
              </a:rPr>
              <a:t>è di far sopravvivere  l’azienda aiutando </a:t>
            </a:r>
            <a:r>
              <a:rPr dirty="0" sz="1300">
                <a:latin typeface="Century Gothic"/>
                <a:cs typeface="Century Gothic"/>
              </a:rPr>
              <a:t>gli </a:t>
            </a:r>
            <a:r>
              <a:rPr dirty="0" sz="1300" spc="-5">
                <a:latin typeface="Century Gothic"/>
                <a:cs typeface="Century Gothic"/>
              </a:rPr>
              <a:t>imprenditori a  riequilibrare</a:t>
            </a:r>
            <a:r>
              <a:rPr dirty="0" sz="1300" spc="-5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le</a:t>
            </a:r>
            <a:r>
              <a:rPr dirty="0" sz="1300" spc="-6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loro</a:t>
            </a:r>
            <a:r>
              <a:rPr dirty="0" sz="1300" spc="-6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strategie</a:t>
            </a:r>
            <a:r>
              <a:rPr dirty="0" sz="1300" spc="-7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operative,</a:t>
            </a:r>
            <a:r>
              <a:rPr dirty="0" sz="1300" spc="-7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a  </a:t>
            </a:r>
            <a:r>
              <a:rPr dirty="0" sz="1300" spc="-35">
                <a:latin typeface="Century Gothic"/>
                <a:cs typeface="Century Gothic"/>
              </a:rPr>
              <a:t>risolvere</a:t>
            </a:r>
            <a:r>
              <a:rPr dirty="0" sz="1300" spc="-70">
                <a:latin typeface="Century Gothic"/>
                <a:cs typeface="Century Gothic"/>
              </a:rPr>
              <a:t> 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problemi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legati</a:t>
            </a:r>
            <a:r>
              <a:rPr dirty="0" sz="1300" spc="-10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ai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rapporti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50">
                <a:latin typeface="Century Gothic"/>
                <a:cs typeface="Century Gothic"/>
              </a:rPr>
              <a:t>con</a:t>
            </a:r>
            <a:r>
              <a:rPr dirty="0" sz="1300" spc="-110">
                <a:latin typeface="Century Gothic"/>
                <a:cs typeface="Century Gothic"/>
              </a:rPr>
              <a:t> </a:t>
            </a:r>
            <a:r>
              <a:rPr dirty="0" sz="1300" spc="-25">
                <a:latin typeface="Century Gothic"/>
                <a:cs typeface="Century Gothic"/>
              </a:rPr>
              <a:t>gli  istituti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di</a:t>
            </a:r>
            <a:r>
              <a:rPr dirty="0" sz="1300" spc="-6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credito,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ridurre</a:t>
            </a:r>
            <a:r>
              <a:rPr dirty="0" sz="1300" spc="-80">
                <a:latin typeface="Century Gothic"/>
                <a:cs typeface="Century Gothic"/>
              </a:rPr>
              <a:t> 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costi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operativi,</a:t>
            </a:r>
            <a:r>
              <a:rPr dirty="0" sz="1300" spc="-100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a  </a:t>
            </a:r>
            <a:r>
              <a:rPr dirty="0" sz="1300" spc="-5">
                <a:latin typeface="Century Gothic"/>
                <a:cs typeface="Century Gothic"/>
              </a:rPr>
              <a:t>ristrutturare i loro </a:t>
            </a:r>
            <a:r>
              <a:rPr dirty="0" sz="1300" spc="-10">
                <a:latin typeface="Century Gothic"/>
                <a:cs typeface="Century Gothic"/>
              </a:rPr>
              <a:t>bilanci ed </a:t>
            </a:r>
            <a:r>
              <a:rPr dirty="0" sz="1300" spc="-5">
                <a:latin typeface="Century Gothic"/>
                <a:cs typeface="Century Gothic"/>
              </a:rPr>
              <a:t>a ristabilire</a:t>
            </a:r>
            <a:r>
              <a:rPr dirty="0" sz="1300" spc="-24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la  </a:t>
            </a:r>
            <a:r>
              <a:rPr dirty="0" sz="1300">
                <a:latin typeface="Century Gothic"/>
                <a:cs typeface="Century Gothic"/>
              </a:rPr>
              <a:t>credibilità </a:t>
            </a:r>
            <a:r>
              <a:rPr dirty="0" sz="1300" spc="-5">
                <a:latin typeface="Century Gothic"/>
                <a:cs typeface="Century Gothic"/>
              </a:rPr>
              <a:t>verso fornitori e creditori </a:t>
            </a:r>
            <a:r>
              <a:rPr dirty="0" sz="1300" spc="-10">
                <a:latin typeface="Century Gothic"/>
                <a:cs typeface="Century Gothic"/>
              </a:rPr>
              <a:t>in  </a:t>
            </a:r>
            <a:r>
              <a:rPr dirty="0" sz="1300" spc="-5">
                <a:latin typeface="Century Gothic"/>
                <a:cs typeface="Century Gothic"/>
              </a:rPr>
              <a:t>genere.</a:t>
            </a:r>
            <a:endParaRPr sz="1300">
              <a:latin typeface="Century Gothic"/>
              <a:cs typeface="Century Gothic"/>
            </a:endParaRPr>
          </a:p>
          <a:p>
            <a:pPr algn="just" marL="12700">
              <a:lnSpc>
                <a:spcPct val="100000"/>
              </a:lnSpc>
              <a:spcBef>
                <a:spcPts val="720"/>
              </a:spcBef>
            </a:pPr>
            <a:r>
              <a:rPr dirty="0" sz="1300" spc="-35">
                <a:latin typeface="Century Gothic"/>
                <a:cs typeface="Century Gothic"/>
              </a:rPr>
              <a:t>Il </a:t>
            </a:r>
            <a:r>
              <a:rPr dirty="0" sz="1300" spc="-75">
                <a:latin typeface="Century Gothic"/>
                <a:cs typeface="Century Gothic"/>
              </a:rPr>
              <a:t>nostro </a:t>
            </a:r>
            <a:r>
              <a:rPr dirty="0" sz="1300" spc="-95">
                <a:latin typeface="Century Gothic"/>
                <a:cs typeface="Century Gothic"/>
              </a:rPr>
              <a:t>mandato </a:t>
            </a:r>
            <a:r>
              <a:rPr dirty="0" sz="1300" spc="-100">
                <a:latin typeface="Century Gothic"/>
                <a:cs typeface="Century Gothic"/>
              </a:rPr>
              <a:t>è </a:t>
            </a:r>
            <a:r>
              <a:rPr dirty="0" sz="1300" spc="-75">
                <a:latin typeface="Century Gothic"/>
                <a:cs typeface="Century Gothic"/>
              </a:rPr>
              <a:t>semplice: </a:t>
            </a:r>
            <a:r>
              <a:rPr dirty="0" sz="1300" spc="-80">
                <a:latin typeface="Century Gothic"/>
                <a:cs typeface="Century Gothic"/>
              </a:rPr>
              <a:t>creare</a:t>
            </a:r>
            <a:r>
              <a:rPr dirty="0" sz="1300" spc="-155">
                <a:latin typeface="Century Gothic"/>
                <a:cs typeface="Century Gothic"/>
              </a:rPr>
              <a:t> </a:t>
            </a:r>
            <a:r>
              <a:rPr dirty="0" sz="1300" spc="-75">
                <a:latin typeface="Century Gothic"/>
                <a:cs typeface="Century Gothic"/>
              </a:rPr>
              <a:t>valore</a:t>
            </a:r>
            <a:endParaRPr sz="1300">
              <a:latin typeface="Century Gothic"/>
              <a:cs typeface="Century Gothic"/>
            </a:endParaRPr>
          </a:p>
          <a:p>
            <a:pPr algn="just" marL="12700" marR="5715">
              <a:lnSpc>
                <a:spcPct val="146200"/>
              </a:lnSpc>
              <a:spcBef>
                <a:spcPts val="25"/>
              </a:spcBef>
            </a:pP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114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trovare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soluzioni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per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restare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competitivi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in  </a:t>
            </a:r>
            <a:r>
              <a:rPr dirty="0" sz="1300" spc="-5">
                <a:latin typeface="Century Gothic"/>
                <a:cs typeface="Century Gothic"/>
              </a:rPr>
              <a:t>mercati sempre </a:t>
            </a:r>
            <a:r>
              <a:rPr dirty="0" sz="1300">
                <a:latin typeface="Century Gothic"/>
                <a:cs typeface="Century Gothic"/>
              </a:rPr>
              <a:t>più</a:t>
            </a:r>
            <a:r>
              <a:rPr dirty="0" sz="1300" spc="-16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evoluti.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7904" y="5238115"/>
            <a:ext cx="2537460" cy="717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50" spc="50" b="1">
                <a:solidFill>
                  <a:srgbClr val="FF9900"/>
                </a:solidFill>
                <a:latin typeface="Calibri"/>
                <a:cs typeface="Calibri"/>
              </a:rPr>
              <a:t>Azione</a:t>
            </a:r>
            <a:r>
              <a:rPr dirty="0" sz="2250" spc="20" b="1">
                <a:solidFill>
                  <a:srgbClr val="FF9900"/>
                </a:solidFill>
                <a:latin typeface="Calibri"/>
                <a:cs typeface="Calibri"/>
              </a:rPr>
              <a:t> </a:t>
            </a:r>
            <a:r>
              <a:rPr dirty="0" sz="2250" spc="45" b="1">
                <a:solidFill>
                  <a:srgbClr val="FF9900"/>
                </a:solidFill>
                <a:latin typeface="Calibri"/>
                <a:cs typeface="Calibri"/>
              </a:rPr>
              <a:t>rapida</a:t>
            </a:r>
            <a:endParaRPr sz="2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2250" b="1">
                <a:solidFill>
                  <a:srgbClr val="FF9900"/>
                </a:solidFill>
                <a:latin typeface="Calibri"/>
                <a:cs typeface="Calibri"/>
              </a:rPr>
              <a:t>per </a:t>
            </a:r>
            <a:r>
              <a:rPr dirty="0" sz="2250" spc="-5" b="1">
                <a:solidFill>
                  <a:srgbClr val="FF9900"/>
                </a:solidFill>
                <a:latin typeface="Calibri"/>
                <a:cs typeface="Calibri"/>
              </a:rPr>
              <a:t>produrre</a:t>
            </a:r>
            <a:r>
              <a:rPr dirty="0" sz="2250" spc="-65" b="1">
                <a:solidFill>
                  <a:srgbClr val="FF9900"/>
                </a:solidFill>
                <a:latin typeface="Calibri"/>
                <a:cs typeface="Calibri"/>
              </a:rPr>
              <a:t> </a:t>
            </a:r>
            <a:r>
              <a:rPr dirty="0" sz="2250" b="1">
                <a:solidFill>
                  <a:srgbClr val="FF9900"/>
                </a:solidFill>
                <a:latin typeface="Calibri"/>
                <a:cs typeface="Calibri"/>
              </a:rPr>
              <a:t>risultati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7904" y="6219825"/>
            <a:ext cx="321945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40">
                <a:latin typeface="Century Gothic"/>
                <a:cs typeface="Century Gothic"/>
              </a:rPr>
              <a:t>Ci </a:t>
            </a:r>
            <a:r>
              <a:rPr dirty="0" sz="1300" spc="-45">
                <a:latin typeface="Century Gothic"/>
                <a:cs typeface="Century Gothic"/>
              </a:rPr>
              <a:t>siamo </a:t>
            </a:r>
            <a:r>
              <a:rPr dirty="0" sz="1300" spc="-30">
                <a:latin typeface="Century Gothic"/>
                <a:cs typeface="Century Gothic"/>
              </a:rPr>
              <a:t>costruiti </a:t>
            </a:r>
            <a:r>
              <a:rPr dirty="0" sz="1300" spc="-45">
                <a:latin typeface="Century Gothic"/>
                <a:cs typeface="Century Gothic"/>
              </a:rPr>
              <a:t>una </a:t>
            </a:r>
            <a:r>
              <a:rPr dirty="0" sz="1300" spc="-40">
                <a:latin typeface="Century Gothic"/>
                <a:cs typeface="Century Gothic"/>
              </a:rPr>
              <a:t>solida reputazione</a:t>
            </a:r>
            <a:r>
              <a:rPr dirty="0" sz="1300" spc="-7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in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7904" y="6415811"/>
            <a:ext cx="3218180" cy="2051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6100"/>
              </a:lnSpc>
              <a:spcBef>
                <a:spcPts val="100"/>
              </a:spcBef>
            </a:pPr>
            <a:r>
              <a:rPr dirty="0" sz="1300" spc="-40">
                <a:latin typeface="Century Gothic"/>
                <a:cs typeface="Century Gothic"/>
              </a:rPr>
              <a:t>operazioni di </a:t>
            </a:r>
            <a:r>
              <a:rPr dirty="0" sz="1300" spc="-35">
                <a:latin typeface="Century Gothic"/>
                <a:cs typeface="Century Gothic"/>
              </a:rPr>
              <a:t>ristrutturazione </a:t>
            </a:r>
            <a:r>
              <a:rPr dirty="0" sz="1300" spc="-50">
                <a:latin typeface="Century Gothic"/>
                <a:cs typeface="Century Gothic"/>
              </a:rPr>
              <a:t>economica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75">
                <a:latin typeface="Century Gothic"/>
                <a:cs typeface="Century Gothic"/>
              </a:rPr>
              <a:t>finanziaria </a:t>
            </a:r>
            <a:r>
              <a:rPr dirty="0" sz="1300" spc="-95">
                <a:latin typeface="Century Gothic"/>
                <a:cs typeface="Century Gothic"/>
              </a:rPr>
              <a:t>producendo </a:t>
            </a:r>
            <a:r>
              <a:rPr dirty="0" sz="1300" spc="-85">
                <a:latin typeface="Century Gothic"/>
                <a:cs typeface="Century Gothic"/>
              </a:rPr>
              <a:t>rapidamente </a:t>
            </a:r>
            <a:r>
              <a:rPr dirty="0" sz="1300" spc="-55">
                <a:latin typeface="Century Gothic"/>
                <a:cs typeface="Century Gothic"/>
              </a:rPr>
              <a:t>risultati  </a:t>
            </a:r>
            <a:r>
              <a:rPr dirty="0" sz="1300" spc="-70">
                <a:latin typeface="Century Gothic"/>
                <a:cs typeface="Century Gothic"/>
              </a:rPr>
              <a:t>concreti. </a:t>
            </a:r>
            <a:r>
              <a:rPr dirty="0" sz="1300" spc="-90">
                <a:latin typeface="Century Gothic"/>
                <a:cs typeface="Century Gothic"/>
              </a:rPr>
              <a:t>La </a:t>
            </a:r>
            <a:r>
              <a:rPr dirty="0" sz="1300" spc="-75">
                <a:latin typeface="Century Gothic"/>
                <a:cs typeface="Century Gothic"/>
              </a:rPr>
              <a:t>nostra </a:t>
            </a:r>
            <a:r>
              <a:rPr dirty="0" sz="1300" spc="-70">
                <a:latin typeface="Century Gothic"/>
                <a:cs typeface="Century Gothic"/>
              </a:rPr>
              <a:t>prospettiva, </a:t>
            </a:r>
            <a:r>
              <a:rPr dirty="0" sz="1300" spc="-75">
                <a:latin typeface="Century Gothic"/>
                <a:cs typeface="Century Gothic"/>
              </a:rPr>
              <a:t>supportata  </a:t>
            </a:r>
            <a:r>
              <a:rPr dirty="0" sz="1300" spc="-30">
                <a:latin typeface="Century Gothic"/>
                <a:cs typeface="Century Gothic"/>
              </a:rPr>
              <a:t>dallanostralungaesperienzaprofessionale,  </a:t>
            </a:r>
            <a:r>
              <a:rPr dirty="0" sz="1300" spc="-5">
                <a:latin typeface="Century Gothic"/>
                <a:cs typeface="Century Gothic"/>
              </a:rPr>
              <a:t>ci permette di valutare velocemente </a:t>
            </a:r>
            <a:r>
              <a:rPr dirty="0" sz="1300" spc="5">
                <a:latin typeface="Century Gothic"/>
                <a:cs typeface="Century Gothic"/>
              </a:rPr>
              <a:t>la  </a:t>
            </a:r>
            <a:r>
              <a:rPr dirty="0" sz="1300" spc="-5">
                <a:latin typeface="Century Gothic"/>
                <a:cs typeface="Century Gothic"/>
              </a:rPr>
              <a:t>situazione finanziaria dell’azienda e </a:t>
            </a:r>
            <a:r>
              <a:rPr dirty="0" sz="1300" spc="-10">
                <a:latin typeface="Century Gothic"/>
                <a:cs typeface="Century Gothic"/>
              </a:rPr>
              <a:t>di  </a:t>
            </a:r>
            <a:r>
              <a:rPr dirty="0" sz="1300" spc="-5">
                <a:latin typeface="Century Gothic"/>
                <a:cs typeface="Century Gothic"/>
              </a:rPr>
              <a:t>delinearne il futuro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sviluppo.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19169" y="1916938"/>
            <a:ext cx="2739390" cy="3695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50" b="1">
                <a:solidFill>
                  <a:srgbClr val="FF9900"/>
                </a:solidFill>
                <a:latin typeface="Calibri"/>
                <a:cs typeface="Calibri"/>
              </a:rPr>
              <a:t>I </a:t>
            </a:r>
            <a:r>
              <a:rPr dirty="0" sz="2250" spc="-5" b="1">
                <a:solidFill>
                  <a:srgbClr val="FF9900"/>
                </a:solidFill>
                <a:latin typeface="Calibri"/>
                <a:cs typeface="Calibri"/>
              </a:rPr>
              <a:t>nostri interventi</a:t>
            </a:r>
            <a:r>
              <a:rPr dirty="0" sz="2250" spc="-50" b="1">
                <a:solidFill>
                  <a:srgbClr val="FF9900"/>
                </a:solidFill>
                <a:latin typeface="Calibri"/>
                <a:cs typeface="Calibri"/>
              </a:rPr>
              <a:t> </a:t>
            </a:r>
            <a:r>
              <a:rPr dirty="0" sz="2250" spc="-5" b="1">
                <a:solidFill>
                  <a:srgbClr val="FF9900"/>
                </a:solidFill>
                <a:latin typeface="Calibri"/>
                <a:cs typeface="Calibri"/>
              </a:rPr>
              <a:t>tipici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19169" y="2640228"/>
            <a:ext cx="3292475" cy="293052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335280" indent="-323215">
              <a:lnSpc>
                <a:spcPct val="100000"/>
              </a:lnSpc>
              <a:spcBef>
                <a:spcPts val="805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-45">
                <a:latin typeface="Century Gothic"/>
                <a:cs typeface="Century Gothic"/>
              </a:rPr>
              <a:t>Consulenza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in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ristrutturazione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aziendale</a:t>
            </a:r>
            <a:endParaRPr sz="1300">
              <a:latin typeface="Century Gothic"/>
              <a:cs typeface="Century Gothic"/>
            </a:endParaRPr>
          </a:p>
          <a:p>
            <a:pPr marL="335280" indent="-323215">
              <a:lnSpc>
                <a:spcPct val="100000"/>
              </a:lnSpc>
              <a:spcBef>
                <a:spcPts val="710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-5">
                <a:latin typeface="Century Gothic"/>
                <a:cs typeface="Century Gothic"/>
              </a:rPr>
              <a:t>Gestione delle crisi</a:t>
            </a:r>
            <a:r>
              <a:rPr dirty="0" sz="1300" spc="-17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finanziarie</a:t>
            </a:r>
            <a:endParaRPr sz="1300">
              <a:latin typeface="Century Gothic"/>
              <a:cs typeface="Century Gothic"/>
            </a:endParaRPr>
          </a:p>
          <a:p>
            <a:pPr marL="335280" indent="-323215">
              <a:lnSpc>
                <a:spcPct val="100000"/>
              </a:lnSpc>
              <a:spcBef>
                <a:spcPts val="745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-5">
                <a:latin typeface="Century Gothic"/>
                <a:cs typeface="Century Gothic"/>
              </a:rPr>
              <a:t>Servizi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finalizzati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al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ritorno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10">
                <a:latin typeface="Century Gothic"/>
                <a:cs typeface="Century Gothic"/>
              </a:rPr>
              <a:t>del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valore</a:t>
            </a:r>
            <a:endParaRPr sz="1300">
              <a:latin typeface="Century Gothic"/>
              <a:cs typeface="Century Gothic"/>
            </a:endParaRPr>
          </a:p>
          <a:p>
            <a:pPr marL="335280" indent="-323215">
              <a:lnSpc>
                <a:spcPct val="100000"/>
              </a:lnSpc>
              <a:spcBef>
                <a:spcPts val="720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-5">
                <a:latin typeface="Century Gothic"/>
                <a:cs typeface="Century Gothic"/>
              </a:rPr>
              <a:t>Ristrutturazione di</a:t>
            </a:r>
            <a:r>
              <a:rPr dirty="0" sz="1300" spc="-6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debiti</a:t>
            </a:r>
            <a:endParaRPr sz="1300">
              <a:latin typeface="Century Gothic"/>
              <a:cs typeface="Century Gothic"/>
            </a:endParaRPr>
          </a:p>
          <a:p>
            <a:pPr marL="335280" indent="-323215">
              <a:lnSpc>
                <a:spcPct val="100000"/>
              </a:lnSpc>
              <a:spcBef>
                <a:spcPts val="780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-5">
                <a:latin typeface="Century Gothic"/>
                <a:cs typeface="Century Gothic"/>
              </a:rPr>
              <a:t>Consulenza</a:t>
            </a:r>
            <a:r>
              <a:rPr dirty="0" sz="1300" spc="-4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gestionale</a:t>
            </a:r>
            <a:endParaRPr sz="1300">
              <a:latin typeface="Century Gothic"/>
              <a:cs typeface="Century Gothic"/>
            </a:endParaRPr>
          </a:p>
          <a:p>
            <a:pPr marL="335280" indent="-323215">
              <a:lnSpc>
                <a:spcPct val="100000"/>
              </a:lnSpc>
              <a:spcBef>
                <a:spcPts val="700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-5">
                <a:latin typeface="Century Gothic"/>
                <a:cs typeface="Century Gothic"/>
              </a:rPr>
              <a:t>Concordati</a:t>
            </a:r>
            <a:r>
              <a:rPr dirty="0" sz="1300" spc="-18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preventivi</a:t>
            </a:r>
            <a:r>
              <a:rPr dirty="0" sz="1300" spc="-18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e</a:t>
            </a:r>
            <a:r>
              <a:rPr dirty="0" sz="1300" spc="-18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stragiudiziali</a:t>
            </a:r>
            <a:endParaRPr sz="1300">
              <a:latin typeface="Century Gothic"/>
              <a:cs typeface="Century Gothic"/>
            </a:endParaRPr>
          </a:p>
          <a:p>
            <a:pPr marL="335280" indent="-323215">
              <a:lnSpc>
                <a:spcPct val="100000"/>
              </a:lnSpc>
              <a:spcBef>
                <a:spcPts val="740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-5">
                <a:latin typeface="Century Gothic"/>
                <a:cs typeface="Century Gothic"/>
              </a:rPr>
              <a:t>Assistenza </a:t>
            </a:r>
            <a:r>
              <a:rPr dirty="0" sz="1300" spc="-10">
                <a:latin typeface="Century Gothic"/>
                <a:cs typeface="Century Gothic"/>
              </a:rPr>
              <a:t>in </a:t>
            </a:r>
            <a:r>
              <a:rPr dirty="0" sz="1300" spc="-5">
                <a:latin typeface="Century Gothic"/>
                <a:cs typeface="Century Gothic"/>
              </a:rPr>
              <a:t>situazioni</a:t>
            </a:r>
            <a:r>
              <a:rPr dirty="0" sz="1300" spc="-24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fallimentari</a:t>
            </a:r>
            <a:endParaRPr sz="1300">
              <a:latin typeface="Century Gothic"/>
              <a:cs typeface="Century Gothic"/>
            </a:endParaRPr>
          </a:p>
          <a:p>
            <a:pPr marL="335280" indent="-323215">
              <a:lnSpc>
                <a:spcPct val="100000"/>
              </a:lnSpc>
              <a:spcBef>
                <a:spcPts val="720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10">
                <a:latin typeface="Century Gothic"/>
                <a:cs typeface="Century Gothic"/>
              </a:rPr>
              <a:t>Consulenzainoperazioni</a:t>
            </a:r>
            <a:r>
              <a:rPr dirty="0" sz="1300" spc="-23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straordinarie</a:t>
            </a:r>
            <a:endParaRPr sz="1300">
              <a:latin typeface="Century Gothic"/>
              <a:cs typeface="Century Gothic"/>
            </a:endParaRPr>
          </a:p>
          <a:p>
            <a:pPr marL="335280" indent="-323215">
              <a:lnSpc>
                <a:spcPct val="100000"/>
              </a:lnSpc>
              <a:spcBef>
                <a:spcPts val="745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20">
                <a:latin typeface="Century Gothic"/>
                <a:cs typeface="Century Gothic"/>
              </a:rPr>
              <a:t>Prestazioni </a:t>
            </a:r>
            <a:r>
              <a:rPr dirty="0" sz="1300" spc="25">
                <a:latin typeface="Century Gothic"/>
                <a:cs typeface="Century Gothic"/>
              </a:rPr>
              <a:t>di</a:t>
            </a:r>
            <a:r>
              <a:rPr dirty="0" sz="1300" spc="-210">
                <a:latin typeface="Century Gothic"/>
                <a:cs typeface="Century Gothic"/>
              </a:rPr>
              <a:t> </a:t>
            </a:r>
            <a:r>
              <a:rPr dirty="0" sz="1300" spc="25" i="1">
                <a:latin typeface="Calibri"/>
                <a:cs typeface="Calibri"/>
              </a:rPr>
              <a:t>temporary </a:t>
            </a:r>
            <a:r>
              <a:rPr dirty="0" sz="1300" spc="30" i="1">
                <a:latin typeface="Calibri"/>
                <a:cs typeface="Calibri"/>
              </a:rPr>
              <a:t>management</a:t>
            </a:r>
            <a:endParaRPr sz="1300">
              <a:latin typeface="Calibri"/>
              <a:cs typeface="Calibri"/>
            </a:endParaRPr>
          </a:p>
          <a:p>
            <a:pPr marL="335280" indent="-323215">
              <a:lnSpc>
                <a:spcPct val="100000"/>
              </a:lnSpc>
              <a:spcBef>
                <a:spcPts val="710"/>
              </a:spcBef>
              <a:buFont typeface="Times New Roman"/>
              <a:buChar char="-"/>
              <a:tabLst>
                <a:tab pos="335280" algn="l"/>
                <a:tab pos="335915" algn="l"/>
              </a:tabLst>
            </a:pPr>
            <a:r>
              <a:rPr dirty="0" sz="1300" spc="-5">
                <a:latin typeface="Century Gothic"/>
                <a:cs typeface="Century Gothic"/>
              </a:rPr>
              <a:t>Analisi degli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investimenti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09440" y="6554495"/>
            <a:ext cx="3110865" cy="1481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7000"/>
              </a:lnSpc>
              <a:spcBef>
                <a:spcPts val="100"/>
              </a:spcBef>
            </a:pPr>
            <a:r>
              <a:rPr dirty="0" sz="1300" spc="-5">
                <a:solidFill>
                  <a:srgbClr val="0000FF"/>
                </a:solidFill>
                <a:latin typeface="Century Gothic"/>
                <a:cs typeface="Century Gothic"/>
              </a:rPr>
              <a:t>Siamo abilitati a </a:t>
            </a:r>
            <a:r>
              <a:rPr dirty="0" sz="1300" spc="-15">
                <a:solidFill>
                  <a:srgbClr val="0000FF"/>
                </a:solidFill>
                <a:latin typeface="Century Gothic"/>
                <a:cs typeface="Century Gothic"/>
              </a:rPr>
              <a:t>fornire </a:t>
            </a:r>
            <a:r>
              <a:rPr dirty="0" sz="1300" spc="-5">
                <a:solidFill>
                  <a:srgbClr val="0000FF"/>
                </a:solidFill>
                <a:latin typeface="Century Gothic"/>
                <a:cs typeface="Century Gothic"/>
              </a:rPr>
              <a:t>le attestazioni  peritali di </a:t>
            </a:r>
            <a:r>
              <a:rPr dirty="0" sz="1300" spc="-10">
                <a:solidFill>
                  <a:srgbClr val="0000FF"/>
                </a:solidFill>
                <a:latin typeface="Century Gothic"/>
                <a:cs typeface="Century Gothic"/>
              </a:rPr>
              <a:t>cui all'art. </a:t>
            </a:r>
            <a:r>
              <a:rPr dirty="0" sz="1300" spc="-5">
                <a:solidFill>
                  <a:srgbClr val="0000FF"/>
                </a:solidFill>
                <a:latin typeface="Century Gothic"/>
                <a:cs typeface="Century Gothic"/>
              </a:rPr>
              <a:t>161 della Legge  </a:t>
            </a:r>
            <a:r>
              <a:rPr dirty="0" sz="1300" spc="-40">
                <a:solidFill>
                  <a:srgbClr val="0000FF"/>
                </a:solidFill>
                <a:latin typeface="Century Gothic"/>
                <a:cs typeface="Century Gothic"/>
              </a:rPr>
              <a:t>Fallimentare</a:t>
            </a:r>
            <a:r>
              <a:rPr dirty="0" sz="1300" spc="-14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 spc="-50">
                <a:solidFill>
                  <a:srgbClr val="0000FF"/>
                </a:solidFill>
                <a:latin typeface="Century Gothic"/>
                <a:cs typeface="Century Gothic"/>
              </a:rPr>
              <a:t>("Domanda</a:t>
            </a:r>
            <a:r>
              <a:rPr dirty="0" sz="1300" spc="-16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 spc="-30">
                <a:solidFill>
                  <a:srgbClr val="0000FF"/>
                </a:solidFill>
                <a:latin typeface="Century Gothic"/>
                <a:cs typeface="Century Gothic"/>
              </a:rPr>
              <a:t>di</a:t>
            </a:r>
            <a:r>
              <a:rPr dirty="0" sz="1300" spc="-14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 spc="-45">
                <a:solidFill>
                  <a:srgbClr val="0000FF"/>
                </a:solidFill>
                <a:latin typeface="Century Gothic"/>
                <a:cs typeface="Century Gothic"/>
              </a:rPr>
              <a:t>ammissione</a:t>
            </a:r>
            <a:r>
              <a:rPr dirty="0" sz="1300" spc="-15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 spc="-35">
                <a:solidFill>
                  <a:srgbClr val="0000FF"/>
                </a:solidFill>
                <a:latin typeface="Century Gothic"/>
                <a:cs typeface="Century Gothic"/>
              </a:rPr>
              <a:t>al  </a:t>
            </a:r>
            <a:r>
              <a:rPr dirty="0" sz="1300" spc="-85">
                <a:solidFill>
                  <a:srgbClr val="0000FF"/>
                </a:solidFill>
                <a:latin typeface="Century Gothic"/>
                <a:cs typeface="Century Gothic"/>
              </a:rPr>
              <a:t>Concordato </a:t>
            </a:r>
            <a:r>
              <a:rPr dirty="0" sz="1300" spc="-70">
                <a:solidFill>
                  <a:srgbClr val="0000FF"/>
                </a:solidFill>
                <a:latin typeface="Century Gothic"/>
                <a:cs typeface="Century Gothic"/>
              </a:rPr>
              <a:t>Preventivo") </a:t>
            </a:r>
            <a:r>
              <a:rPr dirty="0" sz="1300" spc="-95">
                <a:solidFill>
                  <a:srgbClr val="0000FF"/>
                </a:solidFill>
                <a:latin typeface="Century Gothic"/>
                <a:cs typeface="Century Gothic"/>
              </a:rPr>
              <a:t>avendo </a:t>
            </a:r>
            <a:r>
              <a:rPr dirty="0" sz="1300" spc="-35">
                <a:solidFill>
                  <a:srgbClr val="0000FF"/>
                </a:solidFill>
                <a:latin typeface="Century Gothic"/>
                <a:cs typeface="Century Gothic"/>
              </a:rPr>
              <a:t>i </a:t>
            </a:r>
            <a:r>
              <a:rPr dirty="0" sz="1300" spc="-60">
                <a:solidFill>
                  <a:srgbClr val="0000FF"/>
                </a:solidFill>
                <a:latin typeface="Century Gothic"/>
                <a:cs typeface="Century Gothic"/>
              </a:rPr>
              <a:t>requisiti  </a:t>
            </a:r>
            <a:r>
              <a:rPr dirty="0" sz="1300" spc="-5">
                <a:solidFill>
                  <a:srgbClr val="0000FF"/>
                </a:solidFill>
                <a:latin typeface="Century Gothic"/>
                <a:cs typeface="Century Gothic"/>
              </a:rPr>
              <a:t>di</a:t>
            </a:r>
            <a:r>
              <a:rPr dirty="0" sz="1300" spc="-16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 spc="-5">
                <a:solidFill>
                  <a:srgbClr val="0000FF"/>
                </a:solidFill>
                <a:latin typeface="Century Gothic"/>
                <a:cs typeface="Century Gothic"/>
              </a:rPr>
              <a:t>cui</a:t>
            </a:r>
            <a:r>
              <a:rPr dirty="0" sz="1300" spc="-1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 spc="-5">
                <a:solidFill>
                  <a:srgbClr val="0000FF"/>
                </a:solidFill>
                <a:latin typeface="Century Gothic"/>
                <a:cs typeface="Century Gothic"/>
              </a:rPr>
              <a:t>all'art.</a:t>
            </a:r>
            <a:r>
              <a:rPr dirty="0" sz="1300" spc="-1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>
                <a:solidFill>
                  <a:srgbClr val="0000FF"/>
                </a:solidFill>
                <a:latin typeface="Century Gothic"/>
                <a:cs typeface="Century Gothic"/>
              </a:rPr>
              <a:t>28</a:t>
            </a:r>
            <a:r>
              <a:rPr dirty="0" sz="1300" spc="-1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 spc="-5">
                <a:solidFill>
                  <a:srgbClr val="0000FF"/>
                </a:solidFill>
                <a:latin typeface="Century Gothic"/>
                <a:cs typeface="Century Gothic"/>
              </a:rPr>
              <a:t>della</a:t>
            </a:r>
            <a:r>
              <a:rPr dirty="0" sz="1300" spc="-17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 spc="5">
                <a:solidFill>
                  <a:srgbClr val="0000FF"/>
                </a:solidFill>
                <a:latin typeface="Century Gothic"/>
                <a:cs typeface="Century Gothic"/>
              </a:rPr>
              <a:t>stessa</a:t>
            </a:r>
            <a:r>
              <a:rPr dirty="0" sz="1300" spc="-1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300" spc="-5">
                <a:solidFill>
                  <a:srgbClr val="0000FF"/>
                </a:solidFill>
                <a:latin typeface="Century Gothic"/>
                <a:cs typeface="Century Gothic"/>
              </a:rPr>
              <a:t>normativa.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7904" y="10095992"/>
            <a:ext cx="3056255" cy="5816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650" spc="-5">
                <a:solidFill>
                  <a:srgbClr val="0000FF"/>
                </a:solidFill>
                <a:latin typeface="Palatino Linotype"/>
                <a:cs typeface="Palatino Linotype"/>
              </a:rPr>
              <a:t>Profess</a:t>
            </a:r>
            <a:r>
              <a:rPr dirty="0" sz="3650" spc="5">
                <a:solidFill>
                  <a:srgbClr val="0000FF"/>
                </a:solidFill>
                <a:latin typeface="Palatino Linotype"/>
                <a:cs typeface="Palatino Linotype"/>
              </a:rPr>
              <a:t>i</a:t>
            </a:r>
            <a:r>
              <a:rPr dirty="0" sz="3650" spc="-5">
                <a:solidFill>
                  <a:srgbClr val="0000FF"/>
                </a:solidFill>
                <a:latin typeface="Palatino Linotype"/>
                <a:cs typeface="Palatino Linotype"/>
              </a:rPr>
              <a:t>onal</a:t>
            </a:r>
            <a:r>
              <a:rPr dirty="0" sz="3650" spc="5">
                <a:solidFill>
                  <a:srgbClr val="0000FF"/>
                </a:solidFill>
                <a:latin typeface="Palatino Linotype"/>
                <a:cs typeface="Palatino Linotype"/>
              </a:rPr>
              <a:t>i</a:t>
            </a:r>
            <a:r>
              <a:rPr dirty="0" sz="3650">
                <a:solidFill>
                  <a:srgbClr val="0000FF"/>
                </a:solidFill>
                <a:latin typeface="Palatino Linotype"/>
                <a:cs typeface="Palatino Linotype"/>
              </a:rPr>
              <a:t>t</a:t>
            </a:r>
            <a:r>
              <a:rPr dirty="0" sz="3650" spc="-5">
                <a:solidFill>
                  <a:srgbClr val="0000FF"/>
                </a:solidFill>
                <a:latin typeface="Palatino Linotype"/>
                <a:cs typeface="Palatino Linotype"/>
              </a:rPr>
              <a:t>à</a:t>
            </a:r>
            <a:endParaRPr sz="365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" y="6656181"/>
            <a:ext cx="7101840" cy="3796029"/>
            <a:chOff x="228600" y="6656181"/>
            <a:chExt cx="7101840" cy="3796029"/>
          </a:xfrm>
        </p:grpSpPr>
        <p:sp>
          <p:nvSpPr>
            <p:cNvPr id="3" name="object 3"/>
            <p:cNvSpPr/>
            <p:nvPr/>
          </p:nvSpPr>
          <p:spPr>
            <a:xfrm>
              <a:off x="1216021" y="6656181"/>
              <a:ext cx="6114418" cy="379591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28600" y="10151745"/>
              <a:ext cx="7101840" cy="265430"/>
            </a:xfrm>
            <a:custGeom>
              <a:avLst/>
              <a:gdLst/>
              <a:ahLst/>
              <a:cxnLst/>
              <a:rect l="l" t="t" r="r" b="b"/>
              <a:pathLst>
                <a:path w="7101840" h="265429">
                  <a:moveTo>
                    <a:pt x="7101840" y="0"/>
                  </a:moveTo>
                  <a:lnTo>
                    <a:pt x="0" y="0"/>
                  </a:lnTo>
                  <a:lnTo>
                    <a:pt x="0" y="265430"/>
                  </a:lnTo>
                  <a:lnTo>
                    <a:pt x="7101840" y="265430"/>
                  </a:lnTo>
                  <a:lnTo>
                    <a:pt x="7101840" y="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353059" y="310388"/>
            <a:ext cx="322008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20">
                <a:latin typeface="Century Gothic"/>
                <a:cs typeface="Century Gothic"/>
              </a:rPr>
              <a:t>All’inizio </a:t>
            </a:r>
            <a:r>
              <a:rPr dirty="0" sz="1300" spc="-10">
                <a:latin typeface="Century Gothic"/>
                <a:cs typeface="Century Gothic"/>
              </a:rPr>
              <a:t>del </a:t>
            </a:r>
            <a:r>
              <a:rPr dirty="0" sz="1300" spc="-5">
                <a:latin typeface="Century Gothic"/>
                <a:cs typeface="Century Gothic"/>
              </a:rPr>
              <a:t>nostro mandato</a:t>
            </a:r>
            <a:r>
              <a:rPr dirty="0" sz="1300" spc="24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realizziamo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3059" y="507898"/>
            <a:ext cx="3223260" cy="1471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6000"/>
              </a:lnSpc>
              <a:spcBef>
                <a:spcPts val="100"/>
              </a:spcBef>
            </a:pPr>
            <a:r>
              <a:rPr dirty="0" sz="1300" spc="-5">
                <a:latin typeface="Century Gothic"/>
                <a:cs typeface="Century Gothic"/>
              </a:rPr>
              <a:t>una serie di analisi finanziarie ed  </a:t>
            </a:r>
            <a:r>
              <a:rPr dirty="0" sz="1300" spc="-90">
                <a:latin typeface="Century Gothic"/>
                <a:cs typeface="Century Gothic"/>
              </a:rPr>
              <a:t>economiche</a:t>
            </a:r>
            <a:r>
              <a:rPr dirty="0" sz="1300" spc="-170">
                <a:latin typeface="Century Gothic"/>
                <a:cs typeface="Century Gothic"/>
              </a:rPr>
              <a:t> </a:t>
            </a:r>
            <a:r>
              <a:rPr dirty="0" sz="1300" spc="-95">
                <a:latin typeface="Century Gothic"/>
                <a:cs typeface="Century Gothic"/>
              </a:rPr>
              <a:t>che</a:t>
            </a:r>
            <a:r>
              <a:rPr dirty="0" sz="1300" spc="-190">
                <a:latin typeface="Century Gothic"/>
                <a:cs typeface="Century Gothic"/>
              </a:rPr>
              <a:t> </a:t>
            </a:r>
            <a:r>
              <a:rPr dirty="0" sz="1300" spc="-80">
                <a:latin typeface="Century Gothic"/>
                <a:cs typeface="Century Gothic"/>
              </a:rPr>
              <a:t>sono</a:t>
            </a:r>
            <a:r>
              <a:rPr dirty="0" sz="1300" spc="-185">
                <a:latin typeface="Century Gothic"/>
                <a:cs typeface="Century Gothic"/>
              </a:rPr>
              <a:t> </a:t>
            </a:r>
            <a:r>
              <a:rPr dirty="0" sz="1300" spc="-75">
                <a:latin typeface="Century Gothic"/>
                <a:cs typeface="Century Gothic"/>
              </a:rPr>
              <a:t>specifiche</a:t>
            </a:r>
            <a:r>
              <a:rPr dirty="0" sz="1300" spc="-165">
                <a:latin typeface="Century Gothic"/>
                <a:cs typeface="Century Gothic"/>
              </a:rPr>
              <a:t> </a:t>
            </a:r>
            <a:r>
              <a:rPr dirty="0" sz="1300" spc="-85">
                <a:latin typeface="Century Gothic"/>
                <a:cs typeface="Century Gothic"/>
              </a:rPr>
              <a:t>per</a:t>
            </a:r>
            <a:r>
              <a:rPr dirty="0" sz="1300" spc="-200">
                <a:latin typeface="Century Gothic"/>
                <a:cs typeface="Century Gothic"/>
              </a:rPr>
              <a:t> </a:t>
            </a:r>
            <a:r>
              <a:rPr dirty="0" sz="1300" spc="-80">
                <a:latin typeface="Century Gothic"/>
                <a:cs typeface="Century Gothic"/>
              </a:rPr>
              <a:t>ciascun  </a:t>
            </a:r>
            <a:r>
              <a:rPr dirty="0" sz="1300" spc="-5">
                <a:latin typeface="Century Gothic"/>
                <a:cs typeface="Century Gothic"/>
              </a:rPr>
              <a:t>business nel quale opera l’impresa ed  </a:t>
            </a:r>
            <a:r>
              <a:rPr dirty="0" sz="1300" spc="-40">
                <a:latin typeface="Century Gothic"/>
                <a:cs typeface="Century Gothic"/>
              </a:rPr>
              <a:t>includono, tipicamente, </a:t>
            </a:r>
            <a:r>
              <a:rPr dirty="0" sz="1300" spc="-30">
                <a:latin typeface="Century Gothic"/>
                <a:cs typeface="Century Gothic"/>
              </a:rPr>
              <a:t>le </a:t>
            </a:r>
            <a:r>
              <a:rPr dirty="0" sz="1300" spc="-40">
                <a:latin typeface="Century Gothic"/>
                <a:cs typeface="Century Gothic"/>
              </a:rPr>
              <a:t>seguenti </a:t>
            </a:r>
            <a:r>
              <a:rPr dirty="0" sz="1300" spc="-35">
                <a:latin typeface="Century Gothic"/>
                <a:cs typeface="Century Gothic"/>
              </a:rPr>
              <a:t>analisi  </a:t>
            </a:r>
            <a:r>
              <a:rPr dirty="0" sz="1300" spc="-5">
                <a:latin typeface="Century Gothic"/>
                <a:cs typeface="Century Gothic"/>
              </a:rPr>
              <a:t>preliminari: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4623" y="2245511"/>
            <a:ext cx="2844800" cy="148463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335915" indent="-323850">
              <a:lnSpc>
                <a:spcPct val="100000"/>
              </a:lnSpc>
              <a:spcBef>
                <a:spcPts val="855"/>
              </a:spcBef>
              <a:buFont typeface="Times New Roman"/>
              <a:buChar char="-"/>
              <a:tabLst>
                <a:tab pos="335915" algn="l"/>
                <a:tab pos="336550" algn="l"/>
              </a:tabLst>
            </a:pPr>
            <a:r>
              <a:rPr dirty="0" sz="1300" spc="-5">
                <a:latin typeface="Century Gothic"/>
                <a:cs typeface="Century Gothic"/>
              </a:rPr>
              <a:t>Rendiconti</a:t>
            </a:r>
            <a:r>
              <a:rPr dirty="0" sz="1300" spc="-3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finanziari</a:t>
            </a:r>
            <a:endParaRPr sz="1300">
              <a:latin typeface="Century Gothic"/>
              <a:cs typeface="Century Gothic"/>
            </a:endParaRPr>
          </a:p>
          <a:p>
            <a:pPr marL="335915" indent="-323850">
              <a:lnSpc>
                <a:spcPct val="100000"/>
              </a:lnSpc>
              <a:spcBef>
                <a:spcPts val="755"/>
              </a:spcBef>
              <a:buFont typeface="Times New Roman"/>
              <a:buChar char="-"/>
              <a:tabLst>
                <a:tab pos="335915" algn="l"/>
                <a:tab pos="336550" algn="l"/>
              </a:tabLst>
            </a:pPr>
            <a:r>
              <a:rPr dirty="0" sz="1300" spc="-35">
                <a:latin typeface="Century Gothic"/>
                <a:cs typeface="Century Gothic"/>
              </a:rPr>
              <a:t>Analisi</a:t>
            </a:r>
            <a:r>
              <a:rPr dirty="0" sz="1300" spc="-1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dell’organizzazioneinterna</a:t>
            </a:r>
            <a:endParaRPr sz="1300">
              <a:latin typeface="Century Gothic"/>
              <a:cs typeface="Century Gothic"/>
            </a:endParaRPr>
          </a:p>
          <a:p>
            <a:pPr marL="335915" indent="-323850">
              <a:lnSpc>
                <a:spcPct val="100000"/>
              </a:lnSpc>
              <a:spcBef>
                <a:spcPts val="710"/>
              </a:spcBef>
              <a:buFont typeface="Times New Roman"/>
              <a:buChar char="-"/>
              <a:tabLst>
                <a:tab pos="335915" algn="l"/>
                <a:tab pos="336550" algn="l"/>
              </a:tabLst>
            </a:pPr>
            <a:r>
              <a:rPr dirty="0" sz="1300" spc="-5">
                <a:latin typeface="Century Gothic"/>
                <a:cs typeface="Century Gothic"/>
              </a:rPr>
              <a:t>Revisione</a:t>
            </a:r>
            <a:r>
              <a:rPr dirty="0" sz="1300" spc="-4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contabile</a:t>
            </a:r>
            <a:endParaRPr sz="1300">
              <a:latin typeface="Century Gothic"/>
              <a:cs typeface="Century Gothic"/>
            </a:endParaRPr>
          </a:p>
          <a:p>
            <a:pPr marL="335915" indent="-323850">
              <a:lnSpc>
                <a:spcPct val="100000"/>
              </a:lnSpc>
              <a:spcBef>
                <a:spcPts val="720"/>
              </a:spcBef>
              <a:buFont typeface="Times New Roman"/>
              <a:buChar char="-"/>
              <a:tabLst>
                <a:tab pos="335915" algn="l"/>
                <a:tab pos="336550" algn="l"/>
              </a:tabLst>
            </a:pPr>
            <a:r>
              <a:rPr dirty="0" sz="1300" spc="-5">
                <a:latin typeface="Century Gothic"/>
                <a:cs typeface="Century Gothic"/>
              </a:rPr>
              <a:t>Analisi finanziaria </a:t>
            </a:r>
            <a:r>
              <a:rPr dirty="0" sz="1300" spc="5">
                <a:latin typeface="Century Gothic"/>
                <a:cs typeface="Century Gothic"/>
              </a:rPr>
              <a:t>distruttura</a:t>
            </a:r>
            <a:endParaRPr sz="1300">
              <a:latin typeface="Century Gothic"/>
              <a:cs typeface="Century Gothic"/>
            </a:endParaRPr>
          </a:p>
          <a:p>
            <a:pPr marL="335915" indent="-323850">
              <a:lnSpc>
                <a:spcPct val="100000"/>
              </a:lnSpc>
              <a:spcBef>
                <a:spcPts val="745"/>
              </a:spcBef>
              <a:buFont typeface="Times New Roman"/>
              <a:buChar char="-"/>
              <a:tabLst>
                <a:tab pos="335915" algn="l"/>
                <a:tab pos="336550" algn="l"/>
              </a:tabLst>
            </a:pPr>
            <a:r>
              <a:rPr dirty="0" sz="1300" spc="-5">
                <a:latin typeface="Century Gothic"/>
                <a:cs typeface="Century Gothic"/>
              </a:rPr>
              <a:t>Analisi di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redditività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3059" y="3995446"/>
            <a:ext cx="3225165" cy="58324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6350">
              <a:lnSpc>
                <a:spcPct val="146800"/>
              </a:lnSpc>
              <a:spcBef>
                <a:spcPts val="90"/>
              </a:spcBef>
            </a:pPr>
            <a:r>
              <a:rPr dirty="0" sz="1300" spc="-5">
                <a:latin typeface="Century Gothic"/>
                <a:cs typeface="Century Gothic"/>
              </a:rPr>
              <a:t>Una volta comprese le </a:t>
            </a:r>
            <a:r>
              <a:rPr dirty="0" sz="1300">
                <a:latin typeface="Century Gothic"/>
                <a:cs typeface="Century Gothic"/>
              </a:rPr>
              <a:t>capacità </a:t>
            </a:r>
            <a:r>
              <a:rPr dirty="0" sz="1300" spc="-10">
                <a:latin typeface="Century Gothic"/>
                <a:cs typeface="Century Gothic"/>
              </a:rPr>
              <a:t>del  </a:t>
            </a:r>
            <a:r>
              <a:rPr dirty="0" sz="1300" spc="-5">
                <a:latin typeface="Century Gothic"/>
                <a:cs typeface="Century Gothic"/>
              </a:rPr>
              <a:t>management, i costi di struttura, le  possibilità di sviluppo e di rivitalizzazione  </a:t>
            </a:r>
            <a:r>
              <a:rPr dirty="0" sz="1300" spc="-85">
                <a:latin typeface="Century Gothic"/>
                <a:cs typeface="Century Gothic"/>
              </a:rPr>
              <a:t>dell’azienda, </a:t>
            </a:r>
            <a:r>
              <a:rPr dirty="0" sz="1300" spc="-90">
                <a:latin typeface="Century Gothic"/>
                <a:cs typeface="Century Gothic"/>
              </a:rPr>
              <a:t>suggeriamo </a:t>
            </a:r>
            <a:r>
              <a:rPr dirty="0" sz="1300" spc="-75">
                <a:latin typeface="Century Gothic"/>
                <a:cs typeface="Century Gothic"/>
              </a:rPr>
              <a:t>strategie </a:t>
            </a:r>
            <a:r>
              <a:rPr dirty="0" sz="1300" spc="-85">
                <a:latin typeface="Century Gothic"/>
                <a:cs typeface="Century Gothic"/>
              </a:rPr>
              <a:t>operative  </a:t>
            </a:r>
            <a:r>
              <a:rPr dirty="0" sz="1300" spc="-5">
                <a:latin typeface="Century Gothic"/>
                <a:cs typeface="Century Gothic"/>
              </a:rPr>
              <a:t>volte alla migliore gestione delle risorse  interne.</a:t>
            </a:r>
            <a:endParaRPr sz="1300">
              <a:latin typeface="Century Gothic"/>
              <a:cs typeface="Century Gothic"/>
            </a:endParaRPr>
          </a:p>
          <a:p>
            <a:pPr algn="just" marL="12700" marR="5080">
              <a:lnSpc>
                <a:spcPct val="146100"/>
              </a:lnSpc>
              <a:spcBef>
                <a:spcPts val="10"/>
              </a:spcBef>
            </a:pPr>
            <a:r>
              <a:rPr dirty="0" sz="1300" spc="-5">
                <a:latin typeface="Century Gothic"/>
                <a:cs typeface="Century Gothic"/>
              </a:rPr>
              <a:t>Le nostre dettagliate analisi e le </a:t>
            </a:r>
            <a:r>
              <a:rPr dirty="0" sz="1300" spc="-10">
                <a:latin typeface="Century Gothic"/>
                <a:cs typeface="Century Gothic"/>
              </a:rPr>
              <a:t>nostre  </a:t>
            </a:r>
            <a:r>
              <a:rPr dirty="0" sz="1300" spc="-5">
                <a:latin typeface="Century Gothic"/>
                <a:cs typeface="Century Gothic"/>
              </a:rPr>
              <a:t>buone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relazioni</a:t>
            </a:r>
            <a:r>
              <a:rPr dirty="0" sz="1300" spc="-75">
                <a:latin typeface="Century Gothic"/>
                <a:cs typeface="Century Gothic"/>
              </a:rPr>
              <a:t> </a:t>
            </a:r>
            <a:r>
              <a:rPr dirty="0" sz="1300" spc="-10">
                <a:latin typeface="Century Gothic"/>
                <a:cs typeface="Century Gothic"/>
              </a:rPr>
              <a:t>con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il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mondo</a:t>
            </a:r>
            <a:r>
              <a:rPr dirty="0" sz="1300" spc="-8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creditizio</a:t>
            </a:r>
            <a:r>
              <a:rPr dirty="0" sz="1300" spc="-75">
                <a:latin typeface="Century Gothic"/>
                <a:cs typeface="Century Gothic"/>
              </a:rPr>
              <a:t> </a:t>
            </a:r>
            <a:r>
              <a:rPr dirty="0" sz="1300" spc="-10">
                <a:latin typeface="Century Gothic"/>
                <a:cs typeface="Century Gothic"/>
              </a:rPr>
              <a:t>ci  </a:t>
            </a:r>
            <a:r>
              <a:rPr dirty="0" sz="1300" spc="-5">
                <a:latin typeface="Century Gothic"/>
                <a:cs typeface="Century Gothic"/>
              </a:rPr>
              <a:t>aiutano a ricostruire la </a:t>
            </a:r>
            <a:r>
              <a:rPr dirty="0" sz="1300">
                <a:latin typeface="Century Gothic"/>
                <a:cs typeface="Century Gothic"/>
              </a:rPr>
              <a:t>credibilità </a:t>
            </a:r>
            <a:r>
              <a:rPr dirty="0" sz="1300" spc="-10">
                <a:latin typeface="Century Gothic"/>
                <a:cs typeface="Century Gothic"/>
              </a:rPr>
              <a:t>nei  </a:t>
            </a:r>
            <a:r>
              <a:rPr dirty="0" sz="1300" spc="-5">
                <a:latin typeface="Century Gothic"/>
                <a:cs typeface="Century Gothic"/>
              </a:rPr>
              <a:t>confronti </a:t>
            </a:r>
            <a:r>
              <a:rPr dirty="0" sz="1300" spc="-10">
                <a:latin typeface="Century Gothic"/>
                <a:cs typeface="Century Gothic"/>
              </a:rPr>
              <a:t>dei </a:t>
            </a:r>
            <a:r>
              <a:rPr dirty="0" sz="1300" spc="-5">
                <a:latin typeface="Century Gothic"/>
                <a:cs typeface="Century Gothic"/>
              </a:rPr>
              <a:t>creditori e </a:t>
            </a:r>
            <a:r>
              <a:rPr dirty="0" sz="1300" spc="-10">
                <a:latin typeface="Century Gothic"/>
                <a:cs typeface="Century Gothic"/>
              </a:rPr>
              <a:t>dei </a:t>
            </a:r>
            <a:r>
              <a:rPr dirty="0" sz="1300" spc="-5">
                <a:latin typeface="Century Gothic"/>
                <a:cs typeface="Century Gothic"/>
              </a:rPr>
              <a:t>fornitori.  </a:t>
            </a:r>
            <a:r>
              <a:rPr dirty="0" sz="1300" spc="-40">
                <a:latin typeface="Century Gothic"/>
                <a:cs typeface="Century Gothic"/>
              </a:rPr>
              <a:t>Assistiamo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l’impresa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nella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stesura</a:t>
            </a:r>
            <a:r>
              <a:rPr dirty="0" sz="1300" spc="-7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di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piani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di  </a:t>
            </a:r>
            <a:r>
              <a:rPr dirty="0" sz="1300" spc="-5">
                <a:latin typeface="Century Gothic"/>
                <a:cs typeface="Century Gothic"/>
              </a:rPr>
              <a:t>risanamento e di sviluppo di alto livello  </a:t>
            </a:r>
            <a:r>
              <a:rPr dirty="0" sz="1300" spc="-35">
                <a:latin typeface="Century Gothic"/>
                <a:cs typeface="Century Gothic"/>
              </a:rPr>
              <a:t>professionale, </a:t>
            </a:r>
            <a:r>
              <a:rPr dirty="0" sz="1300" spc="-40">
                <a:latin typeface="Century Gothic"/>
                <a:cs typeface="Century Gothic"/>
              </a:rPr>
              <a:t>nel rapporto </a:t>
            </a:r>
            <a:r>
              <a:rPr dirty="0" sz="1300" spc="-50">
                <a:latin typeface="Century Gothic"/>
                <a:cs typeface="Century Gothic"/>
              </a:rPr>
              <a:t>con banche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5">
                <a:latin typeface="Century Gothic"/>
                <a:cs typeface="Century Gothic"/>
              </a:rPr>
              <a:t>finanziatori in</a:t>
            </a:r>
            <a:r>
              <a:rPr dirty="0" sz="1300" spc="-7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genere.</a:t>
            </a:r>
            <a:endParaRPr sz="1300">
              <a:latin typeface="Century Gothic"/>
              <a:cs typeface="Century Gothic"/>
            </a:endParaRPr>
          </a:p>
          <a:p>
            <a:pPr algn="just" marL="12700" marR="6350">
              <a:lnSpc>
                <a:spcPct val="146900"/>
              </a:lnSpc>
            </a:pPr>
            <a:r>
              <a:rPr dirty="0" sz="1300" spc="-5">
                <a:latin typeface="Century Gothic"/>
                <a:cs typeface="Century Gothic"/>
              </a:rPr>
              <a:t>Nelle situazioni in cui reputiamo </a:t>
            </a:r>
            <a:r>
              <a:rPr dirty="0" sz="1300" spc="-10">
                <a:latin typeface="Century Gothic"/>
                <a:cs typeface="Century Gothic"/>
              </a:rPr>
              <a:t>che  </a:t>
            </a:r>
            <a:r>
              <a:rPr dirty="0" sz="1300" spc="-5">
                <a:latin typeface="Century Gothic"/>
                <a:cs typeface="Century Gothic"/>
              </a:rPr>
              <a:t>l’impresa non possa avere un futuro,  assistiamo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>
                <a:latin typeface="Century Gothic"/>
                <a:cs typeface="Century Gothic"/>
              </a:rPr>
              <a:t>gli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imprenditori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in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operazioni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>
                <a:latin typeface="Century Gothic"/>
                <a:cs typeface="Century Gothic"/>
              </a:rPr>
              <a:t>di  </a:t>
            </a:r>
            <a:r>
              <a:rPr dirty="0" sz="1300" spc="-5">
                <a:latin typeface="Century Gothic"/>
                <a:cs typeface="Century Gothic"/>
              </a:rPr>
              <a:t>concordato preventivo e di accordi  stragiudiziali, cerchiamo </a:t>
            </a:r>
            <a:r>
              <a:rPr dirty="0" sz="1300">
                <a:latin typeface="Century Gothic"/>
                <a:cs typeface="Century Gothic"/>
              </a:rPr>
              <a:t>di </a:t>
            </a:r>
            <a:r>
              <a:rPr dirty="0" sz="1300" spc="-5">
                <a:latin typeface="Century Gothic"/>
                <a:cs typeface="Century Gothic"/>
              </a:rPr>
              <a:t>evitare che  l’impresa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 spc="-10">
                <a:latin typeface="Century Gothic"/>
                <a:cs typeface="Century Gothic"/>
              </a:rPr>
              <a:t>venga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dichiarata</a:t>
            </a:r>
            <a:r>
              <a:rPr dirty="0" sz="1300" spc="-10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fallita.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4584" y="9893300"/>
            <a:ext cx="2623185" cy="5816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650" spc="-5">
                <a:solidFill>
                  <a:srgbClr val="0000FF"/>
                </a:solidFill>
                <a:latin typeface="Palatino Linotype"/>
                <a:cs typeface="Palatino Linotype"/>
              </a:rPr>
              <a:t>Competenza</a:t>
            </a:r>
            <a:endParaRPr sz="3650">
              <a:latin typeface="Palatino Linotype"/>
              <a:cs typeface="Palatino Linotyp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04284" y="953770"/>
            <a:ext cx="3093085" cy="7137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5"/>
              </a:spcBef>
              <a:tabLst>
                <a:tab pos="655320" algn="l"/>
                <a:tab pos="1591945" algn="l"/>
                <a:tab pos="2844165" algn="l"/>
              </a:tabLst>
            </a:pPr>
            <a:r>
              <a:rPr dirty="0" sz="2250" spc="70" b="1">
                <a:solidFill>
                  <a:srgbClr val="FF9900"/>
                </a:solidFill>
                <a:latin typeface="Calibri"/>
                <a:cs typeface="Calibri"/>
              </a:rPr>
              <a:t>Un</a:t>
            </a:r>
            <a:r>
              <a:rPr dirty="0" sz="2250" spc="70" b="1">
                <a:solidFill>
                  <a:srgbClr val="FF9900"/>
                </a:solidFill>
                <a:latin typeface="Calibri"/>
                <a:cs typeface="Calibri"/>
              </a:rPr>
              <a:t>	</a:t>
            </a:r>
            <a:r>
              <a:rPr dirty="0" sz="2250" spc="50" b="1">
                <a:solidFill>
                  <a:srgbClr val="FF9900"/>
                </a:solidFill>
                <a:latin typeface="Calibri"/>
                <a:cs typeface="Calibri"/>
              </a:rPr>
              <a:t>te</a:t>
            </a:r>
            <a:r>
              <a:rPr dirty="0" sz="2250" spc="60" b="1">
                <a:solidFill>
                  <a:srgbClr val="FF9900"/>
                </a:solidFill>
                <a:latin typeface="Calibri"/>
                <a:cs typeface="Calibri"/>
              </a:rPr>
              <a:t>a</a:t>
            </a:r>
            <a:r>
              <a:rPr dirty="0" sz="2250" spc="95" b="1">
                <a:solidFill>
                  <a:srgbClr val="FF9900"/>
                </a:solidFill>
                <a:latin typeface="Calibri"/>
                <a:cs typeface="Calibri"/>
              </a:rPr>
              <a:t>m</a:t>
            </a:r>
            <a:r>
              <a:rPr dirty="0" sz="2250" b="1">
                <a:solidFill>
                  <a:srgbClr val="FF9900"/>
                </a:solidFill>
                <a:latin typeface="Calibri"/>
                <a:cs typeface="Calibri"/>
              </a:rPr>
              <a:t>	</a:t>
            </a:r>
            <a:r>
              <a:rPr dirty="0" sz="2250" spc="70" b="1">
                <a:solidFill>
                  <a:srgbClr val="FF9900"/>
                </a:solidFill>
                <a:latin typeface="Calibri"/>
                <a:cs typeface="Calibri"/>
              </a:rPr>
              <a:t>e</a:t>
            </a:r>
            <a:r>
              <a:rPr dirty="0" sz="2250" spc="55" b="1">
                <a:solidFill>
                  <a:srgbClr val="FF9900"/>
                </a:solidFill>
                <a:latin typeface="Calibri"/>
                <a:cs typeface="Calibri"/>
              </a:rPr>
              <a:t>sp</a:t>
            </a:r>
            <a:r>
              <a:rPr dirty="0" sz="2250" spc="75" b="1">
                <a:solidFill>
                  <a:srgbClr val="FF9900"/>
                </a:solidFill>
                <a:latin typeface="Calibri"/>
                <a:cs typeface="Calibri"/>
              </a:rPr>
              <a:t>e</a:t>
            </a:r>
            <a:r>
              <a:rPr dirty="0" sz="2250" spc="45" b="1">
                <a:solidFill>
                  <a:srgbClr val="FF9900"/>
                </a:solidFill>
                <a:latin typeface="Calibri"/>
                <a:cs typeface="Calibri"/>
              </a:rPr>
              <a:t>r</a:t>
            </a:r>
            <a:r>
              <a:rPr dirty="0" sz="2250" spc="50" b="1">
                <a:solidFill>
                  <a:srgbClr val="FF9900"/>
                </a:solidFill>
                <a:latin typeface="Calibri"/>
                <a:cs typeface="Calibri"/>
              </a:rPr>
              <a:t>to</a:t>
            </a:r>
            <a:r>
              <a:rPr dirty="0" sz="2250" b="1">
                <a:solidFill>
                  <a:srgbClr val="FF9900"/>
                </a:solidFill>
                <a:latin typeface="Calibri"/>
                <a:cs typeface="Calibri"/>
              </a:rPr>
              <a:t>	</a:t>
            </a:r>
            <a:r>
              <a:rPr dirty="0" sz="2250" spc="35" b="1">
                <a:solidFill>
                  <a:srgbClr val="FF9900"/>
                </a:solidFill>
                <a:latin typeface="Calibri"/>
                <a:cs typeface="Calibri"/>
              </a:rPr>
              <a:t>in  </a:t>
            </a:r>
            <a:r>
              <a:rPr dirty="0" sz="2250" spc="60" b="1">
                <a:solidFill>
                  <a:srgbClr val="FF9900"/>
                </a:solidFill>
                <a:latin typeface="Calibri"/>
                <a:cs typeface="Calibri"/>
              </a:rPr>
              <a:t>performances</a:t>
            </a:r>
            <a:r>
              <a:rPr dirty="0" sz="2250" spc="400" b="1">
                <a:solidFill>
                  <a:srgbClr val="FF9900"/>
                </a:solidFill>
                <a:latin typeface="Calibri"/>
                <a:cs typeface="Calibri"/>
              </a:rPr>
              <a:t> </a:t>
            </a:r>
            <a:r>
              <a:rPr dirty="0" sz="2250" spc="60" b="1">
                <a:solidFill>
                  <a:srgbClr val="FF9900"/>
                </a:solidFill>
                <a:latin typeface="Calibri"/>
                <a:cs typeface="Calibri"/>
              </a:rPr>
              <a:t>aziendali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04284" y="1840128"/>
            <a:ext cx="3093085" cy="4378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7000"/>
              </a:lnSpc>
              <a:spcBef>
                <a:spcPts val="100"/>
              </a:spcBef>
            </a:pPr>
            <a:r>
              <a:rPr dirty="0" sz="1300" spc="-5">
                <a:latin typeface="Century Gothic"/>
                <a:cs typeface="Century Gothic"/>
              </a:rPr>
              <a:t>Abbiamo esperienza pluriennale nella  ristrutturazione di situazioni difficili. Lo  Studio Lc Associati Consulting </a:t>
            </a:r>
            <a:r>
              <a:rPr dirty="0" sz="1300" spc="-10">
                <a:latin typeface="Century Gothic"/>
                <a:cs typeface="Century Gothic"/>
              </a:rPr>
              <a:t>si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 spc="-10">
                <a:latin typeface="Century Gothic"/>
                <a:cs typeface="Century Gothic"/>
              </a:rPr>
              <a:t>avvale  </a:t>
            </a:r>
            <a:r>
              <a:rPr dirty="0" sz="1300" spc="-5">
                <a:latin typeface="Century Gothic"/>
                <a:cs typeface="Century Gothic"/>
              </a:rPr>
              <a:t>di </a:t>
            </a:r>
            <a:r>
              <a:rPr dirty="0" sz="1300" spc="-35">
                <a:latin typeface="Century Gothic"/>
                <a:cs typeface="Century Gothic"/>
              </a:rPr>
              <a:t>professionisti </a:t>
            </a:r>
            <a:r>
              <a:rPr dirty="0" sz="1300" spc="-30">
                <a:latin typeface="Century Gothic"/>
                <a:cs typeface="Century Gothic"/>
              </a:rPr>
              <a:t>attivi </a:t>
            </a:r>
            <a:r>
              <a:rPr dirty="0" sz="1300" spc="-50">
                <a:latin typeface="Century Gothic"/>
                <a:cs typeface="Century Gothic"/>
              </a:rPr>
              <a:t>da </a:t>
            </a:r>
            <a:r>
              <a:rPr dirty="0" sz="1300" spc="-35">
                <a:latin typeface="Century Gothic"/>
                <a:cs typeface="Century Gothic"/>
              </a:rPr>
              <a:t>molti </a:t>
            </a:r>
            <a:r>
              <a:rPr dirty="0" sz="1300" spc="-45">
                <a:latin typeface="Century Gothic"/>
                <a:cs typeface="Century Gothic"/>
              </a:rPr>
              <a:t>anni nel  </a:t>
            </a:r>
            <a:r>
              <a:rPr dirty="0" sz="1300" spc="-40">
                <a:latin typeface="Century Gothic"/>
                <a:cs typeface="Century Gothic"/>
              </a:rPr>
              <a:t>settore </a:t>
            </a:r>
            <a:r>
              <a:rPr dirty="0" sz="1300">
                <a:latin typeface="Century Gothic"/>
                <a:cs typeface="Century Gothic"/>
              </a:rPr>
              <a:t>della </a:t>
            </a:r>
            <a:r>
              <a:rPr dirty="0" sz="1300" spc="-5">
                <a:latin typeface="Century Gothic"/>
                <a:cs typeface="Century Gothic"/>
              </a:rPr>
              <a:t>finanza aziendale, </a:t>
            </a:r>
            <a:r>
              <a:rPr dirty="0" sz="1300" spc="-10">
                <a:latin typeface="Century Gothic"/>
                <a:cs typeface="Century Gothic"/>
              </a:rPr>
              <a:t>del  </a:t>
            </a:r>
            <a:r>
              <a:rPr dirty="0" sz="1300" spc="-5">
                <a:latin typeface="Century Gothic"/>
                <a:cs typeface="Century Gothic"/>
              </a:rPr>
              <a:t>mondo </a:t>
            </a:r>
            <a:r>
              <a:rPr dirty="0" sz="1300" spc="-90">
                <a:latin typeface="Century Gothic"/>
                <a:cs typeface="Century Gothic"/>
              </a:rPr>
              <a:t>accademico </a:t>
            </a:r>
            <a:r>
              <a:rPr dirty="0" sz="1300" spc="-100">
                <a:latin typeface="Century Gothic"/>
                <a:cs typeface="Century Gothic"/>
              </a:rPr>
              <a:t>e </a:t>
            </a:r>
            <a:r>
              <a:rPr dirty="0" sz="1300" spc="-70">
                <a:latin typeface="Century Gothic"/>
                <a:cs typeface="Century Gothic"/>
              </a:rPr>
              <a:t>conferenzieri di  alto </a:t>
            </a:r>
            <a:r>
              <a:rPr dirty="0" sz="1300" spc="-65">
                <a:latin typeface="Century Gothic"/>
                <a:cs typeface="Century Gothic"/>
              </a:rPr>
              <a:t>profilo </a:t>
            </a:r>
            <a:r>
              <a:rPr dirty="0" sz="1300" spc="-5">
                <a:latin typeface="Century Gothic"/>
                <a:cs typeface="Century Gothic"/>
              </a:rPr>
              <a:t>professionale e</a:t>
            </a:r>
            <a:r>
              <a:rPr dirty="0" sz="1300" spc="2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dottrinale.</a:t>
            </a:r>
            <a:endParaRPr sz="1300">
              <a:latin typeface="Century Gothic"/>
              <a:cs typeface="Century Gothic"/>
            </a:endParaRPr>
          </a:p>
          <a:p>
            <a:pPr algn="just" marL="12700" marR="5080">
              <a:lnSpc>
                <a:spcPct val="146000"/>
              </a:lnSpc>
              <a:spcBef>
                <a:spcPts val="10"/>
              </a:spcBef>
            </a:pPr>
            <a:r>
              <a:rPr dirty="0" sz="1300" spc="-45">
                <a:latin typeface="Century Gothic"/>
                <a:cs typeface="Century Gothic"/>
              </a:rPr>
              <a:t>Annoveriamo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tra</a:t>
            </a:r>
            <a:r>
              <a:rPr dirty="0" sz="1300" spc="-165">
                <a:latin typeface="Century Gothic"/>
                <a:cs typeface="Century Gothic"/>
              </a:rPr>
              <a:t> 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 spc="-14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nostri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consulenti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esperti 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5">
                <a:latin typeface="Century Gothic"/>
                <a:cs typeface="Century Gothic"/>
              </a:rPr>
              <a:t>finanza,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0">
                <a:latin typeface="Century Gothic"/>
                <a:cs typeface="Century Gothic"/>
              </a:rPr>
              <a:t>fisco, di </a:t>
            </a:r>
            <a:r>
              <a:rPr dirty="0" sz="1300" spc="-35">
                <a:latin typeface="Century Gothic"/>
                <a:cs typeface="Century Gothic"/>
              </a:rPr>
              <a:t>contrattualistica, </a:t>
            </a:r>
            <a:r>
              <a:rPr dirty="0" sz="1300" spc="-40">
                <a:latin typeface="Century Gothic"/>
                <a:cs typeface="Century Gothic"/>
              </a:rPr>
              <a:t>di  </a:t>
            </a:r>
            <a:r>
              <a:rPr dirty="0" sz="1300" spc="-5">
                <a:latin typeface="Century Gothic"/>
                <a:cs typeface="Century Gothic"/>
              </a:rPr>
              <a:t>diritto bancario, di strategia e  comunicazione d’impresa, di diritto  </a:t>
            </a:r>
            <a:r>
              <a:rPr dirty="0" sz="1300" spc="-90">
                <a:latin typeface="Century Gothic"/>
                <a:cs typeface="Century Gothic"/>
              </a:rPr>
              <a:t>commerciale </a:t>
            </a:r>
            <a:r>
              <a:rPr dirty="0" sz="1300" spc="-100">
                <a:latin typeface="Century Gothic"/>
                <a:cs typeface="Century Gothic"/>
              </a:rPr>
              <a:t>e </a:t>
            </a:r>
            <a:r>
              <a:rPr dirty="0" sz="1300" spc="-70">
                <a:latin typeface="Century Gothic"/>
                <a:cs typeface="Century Gothic"/>
              </a:rPr>
              <a:t>fallimentare. </a:t>
            </a:r>
            <a:r>
              <a:rPr dirty="0" sz="1300" spc="-80">
                <a:latin typeface="Century Gothic"/>
                <a:cs typeface="Century Gothic"/>
              </a:rPr>
              <a:t>Collaborano  </a:t>
            </a:r>
            <a:r>
              <a:rPr dirty="0" sz="1300" spc="-5">
                <a:latin typeface="Century Gothic"/>
                <a:cs typeface="Century Gothic"/>
              </a:rPr>
              <a:t>con noi consulenti legali </a:t>
            </a:r>
            <a:r>
              <a:rPr dirty="0" sz="1300" spc="-10">
                <a:latin typeface="Century Gothic"/>
                <a:cs typeface="Century Gothic"/>
              </a:rPr>
              <a:t>di </a:t>
            </a:r>
            <a:r>
              <a:rPr dirty="0" sz="1300" spc="-5">
                <a:latin typeface="Century Gothic"/>
                <a:cs typeface="Century Gothic"/>
              </a:rPr>
              <a:t>primario  livello.</a:t>
            </a:r>
            <a:endParaRPr sz="1300">
              <a:latin typeface="Century Gothic"/>
              <a:cs typeface="Century Gothic"/>
            </a:endParaRPr>
          </a:p>
          <a:p>
            <a:pPr algn="just" marL="12700">
              <a:lnSpc>
                <a:spcPct val="100000"/>
              </a:lnSpc>
              <a:spcBef>
                <a:spcPts val="710"/>
              </a:spcBef>
            </a:pPr>
            <a:r>
              <a:rPr dirty="0" sz="1300" spc="-85">
                <a:latin typeface="Century Gothic"/>
                <a:cs typeface="Century Gothic"/>
              </a:rPr>
              <a:t>Lc </a:t>
            </a:r>
            <a:r>
              <a:rPr dirty="0" sz="1300" spc="-65">
                <a:latin typeface="Century Gothic"/>
                <a:cs typeface="Century Gothic"/>
              </a:rPr>
              <a:t>associati </a:t>
            </a:r>
            <a:r>
              <a:rPr dirty="0" sz="1300" spc="-100">
                <a:latin typeface="Century Gothic"/>
                <a:cs typeface="Century Gothic"/>
              </a:rPr>
              <a:t>è </a:t>
            </a:r>
            <a:r>
              <a:rPr dirty="0" sz="1300" spc="-85">
                <a:latin typeface="Century Gothic"/>
                <a:cs typeface="Century Gothic"/>
              </a:rPr>
              <a:t>molto </a:t>
            </a:r>
            <a:r>
              <a:rPr dirty="0" sz="1300" spc="-65">
                <a:latin typeface="Century Gothic"/>
                <a:cs typeface="Century Gothic"/>
              </a:rPr>
              <a:t>altro </a:t>
            </a:r>
            <a:r>
              <a:rPr dirty="0" sz="1300" spc="-80">
                <a:latin typeface="Century Gothic"/>
                <a:cs typeface="Century Gothic"/>
              </a:rPr>
              <a:t>ancora: </a:t>
            </a:r>
            <a:r>
              <a:rPr dirty="0" sz="1300" spc="-60">
                <a:latin typeface="Century Gothic"/>
                <a:cs typeface="Century Gothic"/>
              </a:rPr>
              <a:t>tusts</a:t>
            </a:r>
            <a:r>
              <a:rPr dirty="0" sz="1300" spc="110">
                <a:latin typeface="Century Gothic"/>
                <a:cs typeface="Century Gothic"/>
              </a:rPr>
              <a:t> </a:t>
            </a:r>
            <a:r>
              <a:rPr dirty="0" sz="1300" spc="-95">
                <a:latin typeface="Century Gothic"/>
                <a:cs typeface="Century Gothic"/>
              </a:rPr>
              <a:t>ed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04284" y="6193308"/>
            <a:ext cx="3093085" cy="1473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6200"/>
              </a:lnSpc>
              <a:spcBef>
                <a:spcPts val="100"/>
              </a:spcBef>
            </a:pPr>
            <a:r>
              <a:rPr dirty="0" sz="1300" spc="-70">
                <a:latin typeface="Century Gothic"/>
                <a:cs typeface="Century Gothic"/>
              </a:rPr>
              <a:t>asset </a:t>
            </a:r>
            <a:r>
              <a:rPr dirty="0" sz="1300" spc="-90">
                <a:latin typeface="Century Gothic"/>
                <a:cs typeface="Century Gothic"/>
              </a:rPr>
              <a:t>management, </a:t>
            </a:r>
            <a:r>
              <a:rPr dirty="0" sz="1300" spc="-95">
                <a:latin typeface="Century Gothic"/>
                <a:cs typeface="Century Gothic"/>
              </a:rPr>
              <a:t>due </a:t>
            </a:r>
            <a:r>
              <a:rPr dirty="0" sz="1300" spc="-70">
                <a:latin typeface="Century Gothic"/>
                <a:cs typeface="Century Gothic"/>
              </a:rPr>
              <a:t>diligences,  </a:t>
            </a:r>
            <a:r>
              <a:rPr dirty="0" sz="1300" spc="-40">
                <a:latin typeface="Century Gothic"/>
                <a:cs typeface="Century Gothic"/>
              </a:rPr>
              <a:t>consulenze </a:t>
            </a:r>
            <a:r>
              <a:rPr dirty="0" sz="1300" spc="-30">
                <a:latin typeface="Century Gothic"/>
                <a:cs typeface="Century Gothic"/>
              </a:rPr>
              <a:t>in fusioni </a:t>
            </a:r>
            <a:r>
              <a:rPr dirty="0" sz="1300" spc="-55">
                <a:latin typeface="Century Gothic"/>
                <a:cs typeface="Century Gothic"/>
              </a:rPr>
              <a:t>ed </a:t>
            </a:r>
            <a:r>
              <a:rPr dirty="0" sz="1300" spc="-35">
                <a:latin typeface="Century Gothic"/>
                <a:cs typeface="Century Gothic"/>
              </a:rPr>
              <a:t>acquisizioni,  perizie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5">
                <a:latin typeface="Century Gothic"/>
                <a:cs typeface="Century Gothic"/>
              </a:rPr>
              <a:t>valutazioni </a:t>
            </a:r>
            <a:r>
              <a:rPr dirty="0" sz="1300" spc="-40">
                <a:latin typeface="Century Gothic"/>
                <a:cs typeface="Century Gothic"/>
              </a:rPr>
              <a:t>di patrimoni </a:t>
            </a:r>
            <a:r>
              <a:rPr dirty="0" sz="1300" spc="-45">
                <a:latin typeface="Century Gothic"/>
                <a:cs typeface="Century Gothic"/>
              </a:rPr>
              <a:t>ed  </a:t>
            </a:r>
            <a:r>
              <a:rPr dirty="0" sz="1300" spc="-40">
                <a:latin typeface="Century Gothic"/>
                <a:cs typeface="Century Gothic"/>
              </a:rPr>
              <a:t>aziende, gestione </a:t>
            </a:r>
            <a:r>
              <a:rPr dirty="0" sz="1300" spc="-35">
                <a:latin typeface="Century Gothic"/>
                <a:cs typeface="Century Gothic"/>
              </a:rPr>
              <a:t>di </a:t>
            </a:r>
            <a:r>
              <a:rPr dirty="0" sz="1300" spc="-40">
                <a:latin typeface="Century Gothic"/>
                <a:cs typeface="Century Gothic"/>
              </a:rPr>
              <a:t>beni </a:t>
            </a:r>
            <a:r>
              <a:rPr dirty="0" sz="1300" spc="-35">
                <a:latin typeface="Century Gothic"/>
                <a:cs typeface="Century Gothic"/>
              </a:rPr>
              <a:t>immobili,  </a:t>
            </a:r>
            <a:r>
              <a:rPr dirty="0" sz="1300" spc="-40">
                <a:latin typeface="Century Gothic"/>
                <a:cs typeface="Century Gothic"/>
              </a:rPr>
              <a:t>assistenza</a:t>
            </a:r>
            <a:r>
              <a:rPr dirty="0" sz="1300" spc="-17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alla</a:t>
            </a:r>
            <a:r>
              <a:rPr dirty="0" sz="1300" spc="-19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fase</a:t>
            </a:r>
            <a:r>
              <a:rPr dirty="0" sz="1300" spc="-19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di</a:t>
            </a:r>
            <a:r>
              <a:rPr dirty="0" sz="1300" spc="-19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avvio</a:t>
            </a:r>
            <a:r>
              <a:rPr dirty="0" sz="1300" spc="-18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dell’impresa.</a:t>
            </a:r>
            <a:endParaRPr sz="13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17297"/>
            <a:ext cx="7101205" cy="6327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7904" y="6285357"/>
            <a:ext cx="2101215" cy="3695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50" spc="45" b="1">
                <a:solidFill>
                  <a:srgbClr val="FF9900"/>
                </a:solidFill>
                <a:latin typeface="Calibri"/>
                <a:cs typeface="Calibri"/>
              </a:rPr>
              <a:t>Ritorno </a:t>
            </a:r>
            <a:r>
              <a:rPr dirty="0" sz="2250" spc="40" b="1">
                <a:solidFill>
                  <a:srgbClr val="FF9900"/>
                </a:solidFill>
                <a:latin typeface="Calibri"/>
                <a:cs typeface="Calibri"/>
              </a:rPr>
              <a:t>al</a:t>
            </a:r>
            <a:r>
              <a:rPr dirty="0" sz="2250" spc="-70" b="1">
                <a:solidFill>
                  <a:srgbClr val="FF9900"/>
                </a:solidFill>
                <a:latin typeface="Calibri"/>
                <a:cs typeface="Calibri"/>
              </a:rPr>
              <a:t> </a:t>
            </a:r>
            <a:r>
              <a:rPr dirty="0" sz="2250" spc="45" b="1">
                <a:solidFill>
                  <a:srgbClr val="FF9900"/>
                </a:solidFill>
                <a:latin typeface="Calibri"/>
                <a:cs typeface="Calibri"/>
              </a:rPr>
              <a:t>valore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10105364"/>
            <a:ext cx="7101840" cy="265430"/>
          </a:xfrm>
          <a:custGeom>
            <a:avLst/>
            <a:gdLst/>
            <a:ahLst/>
            <a:cxnLst/>
            <a:rect l="l" t="t" r="r" b="b"/>
            <a:pathLst>
              <a:path w="7101840" h="265429">
                <a:moveTo>
                  <a:pt x="7101840" y="0"/>
                </a:moveTo>
                <a:lnTo>
                  <a:pt x="0" y="0"/>
                </a:lnTo>
                <a:lnTo>
                  <a:pt x="0" y="265429"/>
                </a:lnTo>
                <a:lnTo>
                  <a:pt x="7101840" y="265429"/>
                </a:lnTo>
                <a:lnTo>
                  <a:pt x="710184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47904" y="6709943"/>
            <a:ext cx="6994525" cy="3746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350">
              <a:lnSpc>
                <a:spcPct val="146900"/>
              </a:lnSpc>
              <a:spcBef>
                <a:spcPts val="100"/>
              </a:spcBef>
            </a:pPr>
            <a:r>
              <a:rPr dirty="0" sz="1300" spc="-20">
                <a:latin typeface="Century Gothic"/>
                <a:cs typeface="Century Gothic"/>
              </a:rPr>
              <a:t>Il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giusto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mix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di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interventi</a:t>
            </a:r>
            <a:r>
              <a:rPr dirty="0" sz="1300" spc="-114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mirati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specifici,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unito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alle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approfondite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analisi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finanziarie,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permette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di  </a:t>
            </a:r>
            <a:r>
              <a:rPr dirty="0" sz="1300" spc="-35">
                <a:latin typeface="Century Gothic"/>
                <a:cs typeface="Century Gothic"/>
              </a:rPr>
              <a:t>ritrovare </a:t>
            </a:r>
            <a:r>
              <a:rPr dirty="0" sz="1300" spc="-15">
                <a:latin typeface="Century Gothic"/>
                <a:cs typeface="Century Gothic"/>
              </a:rPr>
              <a:t>il </a:t>
            </a:r>
            <a:r>
              <a:rPr dirty="0" sz="1300" spc="-40">
                <a:latin typeface="Century Gothic"/>
                <a:cs typeface="Century Gothic"/>
              </a:rPr>
              <a:t>valore perduto. Un’azienda </a:t>
            </a:r>
            <a:r>
              <a:rPr dirty="0" sz="1300" spc="-55">
                <a:latin typeface="Century Gothic"/>
                <a:cs typeface="Century Gothic"/>
              </a:rPr>
              <a:t>è </a:t>
            </a:r>
            <a:r>
              <a:rPr dirty="0" sz="1300" spc="-45">
                <a:latin typeface="Century Gothic"/>
                <a:cs typeface="Century Gothic"/>
              </a:rPr>
              <a:t>complessa </a:t>
            </a:r>
            <a:r>
              <a:rPr dirty="0" sz="1300" spc="-55">
                <a:latin typeface="Century Gothic"/>
                <a:cs typeface="Century Gothic"/>
              </a:rPr>
              <a:t>come </a:t>
            </a:r>
            <a:r>
              <a:rPr dirty="0" sz="1300" spc="-15">
                <a:latin typeface="Century Gothic"/>
                <a:cs typeface="Century Gothic"/>
              </a:rPr>
              <a:t>il </a:t>
            </a:r>
            <a:r>
              <a:rPr dirty="0" sz="1300" spc="-50">
                <a:latin typeface="Century Gothic"/>
                <a:cs typeface="Century Gothic"/>
              </a:rPr>
              <a:t>corpo </a:t>
            </a:r>
            <a:r>
              <a:rPr dirty="0" sz="1300" spc="-45">
                <a:latin typeface="Century Gothic"/>
                <a:cs typeface="Century Gothic"/>
              </a:rPr>
              <a:t>umano: </a:t>
            </a:r>
            <a:r>
              <a:rPr dirty="0" sz="1300" spc="-55">
                <a:latin typeface="Century Gothic"/>
                <a:cs typeface="Century Gothic"/>
              </a:rPr>
              <a:t>come </a:t>
            </a:r>
            <a:r>
              <a:rPr dirty="0" sz="1300" spc="-45">
                <a:latin typeface="Century Gothic"/>
                <a:cs typeface="Century Gothic"/>
              </a:rPr>
              <a:t>esso </a:t>
            </a:r>
            <a:r>
              <a:rPr dirty="0" sz="1300" spc="-25">
                <a:latin typeface="Century Gothic"/>
                <a:cs typeface="Century Gothic"/>
              </a:rPr>
              <a:t>si </a:t>
            </a:r>
            <a:r>
              <a:rPr dirty="0" sz="1300" spc="-50">
                <a:latin typeface="Century Gothic"/>
                <a:cs typeface="Century Gothic"/>
              </a:rPr>
              <a:t>può  </a:t>
            </a:r>
            <a:r>
              <a:rPr dirty="0" sz="1300" spc="-45">
                <a:latin typeface="Century Gothic"/>
                <a:cs typeface="Century Gothic"/>
              </a:rPr>
              <a:t>ammalare, </a:t>
            </a:r>
            <a:r>
              <a:rPr dirty="0" sz="1300" spc="-65">
                <a:latin typeface="Century Gothic"/>
                <a:cs typeface="Century Gothic"/>
              </a:rPr>
              <a:t>ma </a:t>
            </a:r>
            <a:r>
              <a:rPr dirty="0" sz="1300" spc="-20">
                <a:latin typeface="Century Gothic"/>
                <a:cs typeface="Century Gothic"/>
              </a:rPr>
              <a:t>il </a:t>
            </a:r>
            <a:r>
              <a:rPr dirty="0" sz="1300" spc="-35">
                <a:latin typeface="Century Gothic"/>
                <a:cs typeface="Century Gothic"/>
              </a:rPr>
              <a:t>giusto </a:t>
            </a:r>
            <a:r>
              <a:rPr dirty="0" sz="1300" spc="-50">
                <a:latin typeface="Century Gothic"/>
                <a:cs typeface="Century Gothic"/>
              </a:rPr>
              <a:t>medico </a:t>
            </a:r>
            <a:r>
              <a:rPr dirty="0" sz="1300" spc="-40">
                <a:latin typeface="Century Gothic"/>
                <a:cs typeface="Century Gothic"/>
              </a:rPr>
              <a:t>sarà </a:t>
            </a:r>
            <a:r>
              <a:rPr dirty="0" sz="1300" spc="-25">
                <a:latin typeface="Century Gothic"/>
                <a:cs typeface="Century Gothic"/>
              </a:rPr>
              <a:t>in </a:t>
            </a:r>
            <a:r>
              <a:rPr dirty="0" sz="1300" spc="-50">
                <a:latin typeface="Century Gothic"/>
                <a:cs typeface="Century Gothic"/>
              </a:rPr>
              <a:t>grado </a:t>
            </a:r>
            <a:r>
              <a:rPr dirty="0" sz="1300" spc="-35">
                <a:latin typeface="Century Gothic"/>
                <a:cs typeface="Century Gothic"/>
              </a:rPr>
              <a:t>di prescrivere </a:t>
            </a:r>
            <a:r>
              <a:rPr dirty="0" sz="1300" spc="-30">
                <a:latin typeface="Century Gothic"/>
                <a:cs typeface="Century Gothic"/>
              </a:rPr>
              <a:t>la </a:t>
            </a:r>
            <a:r>
              <a:rPr dirty="0" sz="1300" spc="-40">
                <a:latin typeface="Century Gothic"/>
                <a:cs typeface="Century Gothic"/>
              </a:rPr>
              <a:t>terapia migliore per ogni fase  </a:t>
            </a:r>
            <a:r>
              <a:rPr dirty="0" sz="1300" spc="-5">
                <a:latin typeface="Century Gothic"/>
                <a:cs typeface="Century Gothic"/>
              </a:rPr>
              <a:t>della patologia riscontrata.</a:t>
            </a:r>
            <a:endParaRPr sz="1300">
              <a:latin typeface="Century Gothic"/>
              <a:cs typeface="Century Gothic"/>
            </a:endParaRPr>
          </a:p>
          <a:p>
            <a:pPr algn="just" marL="12700" marR="5080">
              <a:lnSpc>
                <a:spcPct val="146900"/>
              </a:lnSpc>
              <a:spcBef>
                <a:spcPts val="5"/>
              </a:spcBef>
            </a:pPr>
            <a:r>
              <a:rPr dirty="0" sz="1300" spc="-60">
                <a:latin typeface="Century Gothic"/>
                <a:cs typeface="Century Gothic"/>
              </a:rPr>
              <a:t>A</a:t>
            </a:r>
            <a:r>
              <a:rPr dirty="0" sz="1300" spc="-15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volte</a:t>
            </a:r>
            <a:r>
              <a:rPr dirty="0" sz="1300" spc="-155">
                <a:latin typeface="Century Gothic"/>
                <a:cs typeface="Century Gothic"/>
              </a:rPr>
              <a:t> </a:t>
            </a:r>
            <a:r>
              <a:rPr dirty="0" sz="1300" spc="-25">
                <a:latin typeface="Century Gothic"/>
                <a:cs typeface="Century Gothic"/>
              </a:rPr>
              <a:t>gli</a:t>
            </a:r>
            <a:r>
              <a:rPr dirty="0" sz="1300" spc="-16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interventi</a:t>
            </a:r>
            <a:r>
              <a:rPr dirty="0" sz="1300" spc="-16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sono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semplici,</a:t>
            </a:r>
            <a:r>
              <a:rPr dirty="0" sz="1300" spc="-15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altre</a:t>
            </a:r>
            <a:r>
              <a:rPr dirty="0" sz="1300" spc="-15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volte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molto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più</a:t>
            </a:r>
            <a:r>
              <a:rPr dirty="0" sz="1300" spc="-16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complessi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necessitano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di</a:t>
            </a:r>
            <a:r>
              <a:rPr dirty="0" sz="1300" spc="-16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interventi</a:t>
            </a:r>
            <a:r>
              <a:rPr dirty="0" sz="1300" spc="-16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più  </a:t>
            </a:r>
            <a:r>
              <a:rPr dirty="0" sz="1300" spc="-5">
                <a:latin typeface="Century Gothic"/>
                <a:cs typeface="Century Gothic"/>
              </a:rPr>
              <a:t>radicali</a:t>
            </a:r>
            <a:r>
              <a:rPr dirty="0" sz="1300" spc="-3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e</a:t>
            </a:r>
            <a:r>
              <a:rPr dirty="0" sz="1300" spc="-2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dolorosi.</a:t>
            </a:r>
            <a:r>
              <a:rPr dirty="0" sz="1300" spc="-4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In</a:t>
            </a:r>
            <a:r>
              <a:rPr dirty="0" sz="1300" spc="-4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tutti</a:t>
            </a:r>
            <a:r>
              <a:rPr dirty="0" sz="1300" spc="-5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i</a:t>
            </a:r>
            <a:r>
              <a:rPr dirty="0" sz="1300" spc="-6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casi,</a:t>
            </a:r>
            <a:r>
              <a:rPr dirty="0" sz="1300" spc="-6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l’obbiettivo</a:t>
            </a:r>
            <a:r>
              <a:rPr dirty="0" sz="1300" spc="-3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è</a:t>
            </a:r>
            <a:r>
              <a:rPr dirty="0" sz="1300" spc="-6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quello</a:t>
            </a:r>
            <a:r>
              <a:rPr dirty="0" sz="1300" spc="-40">
                <a:latin typeface="Century Gothic"/>
                <a:cs typeface="Century Gothic"/>
              </a:rPr>
              <a:t> </a:t>
            </a:r>
            <a:r>
              <a:rPr dirty="0" sz="1300">
                <a:latin typeface="Century Gothic"/>
                <a:cs typeface="Century Gothic"/>
              </a:rPr>
              <a:t>di</a:t>
            </a:r>
            <a:r>
              <a:rPr dirty="0" sz="1300" spc="-4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creare</a:t>
            </a:r>
            <a:r>
              <a:rPr dirty="0" sz="1300" spc="-4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valore</a:t>
            </a:r>
            <a:r>
              <a:rPr dirty="0" sz="1300" spc="-3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per</a:t>
            </a:r>
            <a:r>
              <a:rPr dirty="0" sz="1300" spc="-50">
                <a:latin typeface="Century Gothic"/>
                <a:cs typeface="Century Gothic"/>
              </a:rPr>
              <a:t> </a:t>
            </a:r>
            <a:r>
              <a:rPr dirty="0" sz="1300">
                <a:latin typeface="Century Gothic"/>
                <a:cs typeface="Century Gothic"/>
              </a:rPr>
              <a:t>gli</a:t>
            </a:r>
            <a:r>
              <a:rPr dirty="0" sz="1300" spc="-50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azionisti,</a:t>
            </a:r>
            <a:r>
              <a:rPr dirty="0" sz="1300" spc="-3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per</a:t>
            </a:r>
            <a:r>
              <a:rPr dirty="0" sz="1300" spc="-6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i  </a:t>
            </a:r>
            <a:r>
              <a:rPr dirty="0" sz="1300" spc="-35">
                <a:latin typeface="Century Gothic"/>
                <a:cs typeface="Century Gothic"/>
              </a:rPr>
              <a:t>prestatori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di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capitale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di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rischio,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per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le</a:t>
            </a:r>
            <a:r>
              <a:rPr dirty="0" sz="1300" spc="-150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maestranze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per</a:t>
            </a:r>
            <a:r>
              <a:rPr dirty="0" sz="1300" spc="-165">
                <a:latin typeface="Century Gothic"/>
                <a:cs typeface="Century Gothic"/>
              </a:rPr>
              <a:t> 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 spc="-12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managers</a:t>
            </a:r>
            <a:r>
              <a:rPr dirty="0" sz="1300" spc="-114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delle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aziende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sotto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cura.</a:t>
            </a:r>
            <a:endParaRPr sz="1300">
              <a:latin typeface="Century Gothic"/>
              <a:cs typeface="Century Gothic"/>
            </a:endParaRPr>
          </a:p>
          <a:p>
            <a:pPr algn="just" marL="12700" marR="6350">
              <a:lnSpc>
                <a:spcPct val="146500"/>
              </a:lnSpc>
              <a:spcBef>
                <a:spcPts val="5"/>
              </a:spcBef>
            </a:pPr>
            <a:r>
              <a:rPr dirty="0" sz="1300" spc="-45">
                <a:latin typeface="Century Gothic"/>
                <a:cs typeface="Century Gothic"/>
              </a:rPr>
              <a:t>Un </a:t>
            </a:r>
            <a:r>
              <a:rPr dirty="0" sz="1300" spc="-35">
                <a:latin typeface="Century Gothic"/>
                <a:cs typeface="Century Gothic"/>
              </a:rPr>
              <a:t>intervento </a:t>
            </a:r>
            <a:r>
              <a:rPr dirty="0" sz="1300" spc="-40">
                <a:latin typeface="Century Gothic"/>
                <a:cs typeface="Century Gothic"/>
              </a:rPr>
              <a:t>tempestivo </a:t>
            </a:r>
            <a:r>
              <a:rPr dirty="0" sz="1300" spc="-55">
                <a:latin typeface="Century Gothic"/>
                <a:cs typeface="Century Gothic"/>
              </a:rPr>
              <a:t>è </a:t>
            </a:r>
            <a:r>
              <a:rPr dirty="0" sz="1300" spc="-40">
                <a:latin typeface="Century Gothic"/>
                <a:cs typeface="Century Gothic"/>
              </a:rPr>
              <a:t>spesso condizione necessaria </a:t>
            </a:r>
            <a:r>
              <a:rPr dirty="0" sz="1300" spc="-45">
                <a:latin typeface="Century Gothic"/>
                <a:cs typeface="Century Gothic"/>
              </a:rPr>
              <a:t>per </a:t>
            </a:r>
            <a:r>
              <a:rPr dirty="0" sz="1300" spc="-50">
                <a:latin typeface="Century Gothic"/>
                <a:cs typeface="Century Gothic"/>
              </a:rPr>
              <a:t>non </a:t>
            </a:r>
            <a:r>
              <a:rPr dirty="0" sz="1300" spc="-35">
                <a:latin typeface="Century Gothic"/>
                <a:cs typeface="Century Gothic"/>
              </a:rPr>
              <a:t>incorrere in sofferenze  peggiori: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spesso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20">
                <a:latin typeface="Century Gothic"/>
                <a:cs typeface="Century Gothic"/>
              </a:rPr>
              <a:t>il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nostro</a:t>
            </a:r>
            <a:r>
              <a:rPr dirty="0" sz="1300" spc="-114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intervento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ci</a:t>
            </a:r>
            <a:r>
              <a:rPr dirty="0" sz="1300" spc="-110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ha</a:t>
            </a:r>
            <a:r>
              <a:rPr dirty="0" sz="1300" spc="-100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permesso</a:t>
            </a:r>
            <a:r>
              <a:rPr dirty="0" sz="1300" spc="-10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di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salvare</a:t>
            </a:r>
            <a:r>
              <a:rPr dirty="0" sz="1300" spc="-10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situazioni</a:t>
            </a:r>
            <a:r>
              <a:rPr dirty="0" sz="1300" spc="-114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nelle</a:t>
            </a:r>
            <a:r>
              <a:rPr dirty="0" sz="1300" spc="-11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quali</a:t>
            </a:r>
            <a:r>
              <a:rPr dirty="0" sz="1300" spc="-120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era</a:t>
            </a:r>
            <a:r>
              <a:rPr dirty="0" sz="1300" spc="-110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venuto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a  </a:t>
            </a:r>
            <a:r>
              <a:rPr dirty="0" sz="1300" spc="-50">
                <a:latin typeface="Century Gothic"/>
                <a:cs typeface="Century Gothic"/>
              </a:rPr>
              <a:t>mancare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50">
                <a:latin typeface="Century Gothic"/>
                <a:cs typeface="Century Gothic"/>
              </a:rPr>
              <a:t>un</a:t>
            </a:r>
            <a:r>
              <a:rPr dirty="0" sz="1300" spc="-16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vero</a:t>
            </a:r>
            <a:r>
              <a:rPr dirty="0" sz="1300" spc="-114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16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proprio</a:t>
            </a:r>
            <a:r>
              <a:rPr dirty="0" sz="1300" spc="-16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interlocutore</a:t>
            </a:r>
            <a:r>
              <a:rPr dirty="0" sz="1300" spc="-14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credibile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15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l’impresa</a:t>
            </a:r>
            <a:r>
              <a:rPr dirty="0" sz="1300" spc="-130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era</a:t>
            </a:r>
            <a:r>
              <a:rPr dirty="0" sz="1300" spc="-14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sull’orlo</a:t>
            </a:r>
            <a:r>
              <a:rPr dirty="0" sz="1300" spc="-14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della</a:t>
            </a:r>
            <a:r>
              <a:rPr dirty="0" sz="1300" spc="-15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bancarotta.</a:t>
            </a:r>
            <a:endParaRPr sz="1300">
              <a:latin typeface="Century Gothic"/>
              <a:cs typeface="Century Gothic"/>
            </a:endParaRPr>
          </a:p>
          <a:p>
            <a:pPr algn="just" marL="12700">
              <a:lnSpc>
                <a:spcPts val="1420"/>
              </a:lnSpc>
              <a:spcBef>
                <a:spcPts val="730"/>
              </a:spcBef>
            </a:pPr>
            <a:r>
              <a:rPr dirty="0" sz="1300" spc="-5">
                <a:latin typeface="Century Gothic"/>
                <a:cs typeface="Century Gothic"/>
              </a:rPr>
              <a:t>Questo è il nostro mestiere. E lo facciamo con passione e con</a:t>
            </a:r>
            <a:r>
              <a:rPr dirty="0" sz="1300" spc="55">
                <a:latin typeface="Century Gothic"/>
                <a:cs typeface="Century Gothic"/>
              </a:rPr>
              <a:t> </a:t>
            </a:r>
            <a:r>
              <a:rPr dirty="0" sz="1300" spc="-5">
                <a:latin typeface="Century Gothic"/>
                <a:cs typeface="Century Gothic"/>
              </a:rPr>
              <a:t>competenza.</a:t>
            </a:r>
            <a:endParaRPr sz="1300">
              <a:latin typeface="Century Gothic"/>
              <a:cs typeface="Century Gothic"/>
            </a:endParaRPr>
          </a:p>
          <a:p>
            <a:pPr algn="just" marL="13970">
              <a:lnSpc>
                <a:spcPts val="4240"/>
              </a:lnSpc>
            </a:pPr>
            <a:r>
              <a:rPr dirty="0" sz="3650" spc="-10">
                <a:solidFill>
                  <a:srgbClr val="0000FF"/>
                </a:solidFill>
                <a:latin typeface="Palatino Linotype"/>
                <a:cs typeface="Palatino Linotype"/>
              </a:rPr>
              <a:t>Questo </a:t>
            </a:r>
            <a:r>
              <a:rPr dirty="0" sz="3650" spc="-5">
                <a:solidFill>
                  <a:srgbClr val="0000FF"/>
                </a:solidFill>
                <a:latin typeface="Palatino Linotype"/>
                <a:cs typeface="Palatino Linotype"/>
              </a:rPr>
              <a:t>e’ il </a:t>
            </a:r>
            <a:r>
              <a:rPr dirty="0" sz="3650" spc="-10">
                <a:solidFill>
                  <a:srgbClr val="0000FF"/>
                </a:solidFill>
                <a:latin typeface="Palatino Linotype"/>
                <a:cs typeface="Palatino Linotype"/>
              </a:rPr>
              <a:t>nostro</a:t>
            </a:r>
            <a:r>
              <a:rPr dirty="0" sz="3650" spc="1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dirty="0" sz="3650" spc="-5">
                <a:solidFill>
                  <a:srgbClr val="0000FF"/>
                </a:solidFill>
                <a:latin typeface="Palatino Linotype"/>
                <a:cs typeface="Palatino Linotype"/>
              </a:rPr>
              <a:t>mestiere</a:t>
            </a:r>
            <a:endParaRPr sz="365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892" y="564896"/>
            <a:ext cx="6069965" cy="3695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50" spc="-105" b="1">
                <a:solidFill>
                  <a:srgbClr val="F79546"/>
                </a:solidFill>
                <a:latin typeface="Calibri"/>
                <a:cs typeface="Calibri"/>
              </a:rPr>
              <a:t>CRISI DI </a:t>
            </a:r>
            <a:r>
              <a:rPr dirty="0" sz="2250" spc="-130" b="1">
                <a:solidFill>
                  <a:srgbClr val="F79546"/>
                </a:solidFill>
                <a:latin typeface="Calibri"/>
                <a:cs typeface="Calibri"/>
              </a:rPr>
              <a:t>IMPRESA </a:t>
            </a:r>
            <a:r>
              <a:rPr dirty="0" sz="2250" spc="-135" b="1">
                <a:solidFill>
                  <a:srgbClr val="F79546"/>
                </a:solidFill>
                <a:latin typeface="Calibri"/>
                <a:cs typeface="Calibri"/>
              </a:rPr>
              <a:t>ED </a:t>
            </a:r>
            <a:r>
              <a:rPr dirty="0" sz="2250" spc="-130" b="1">
                <a:solidFill>
                  <a:srgbClr val="F79546"/>
                </a:solidFill>
                <a:latin typeface="Calibri"/>
                <a:cs typeface="Calibri"/>
              </a:rPr>
              <a:t>ADEGUATI </a:t>
            </a:r>
            <a:r>
              <a:rPr dirty="0" sz="2250" spc="-110" b="1">
                <a:solidFill>
                  <a:srgbClr val="F79546"/>
                </a:solidFill>
                <a:latin typeface="Calibri"/>
                <a:cs typeface="Calibri"/>
              </a:rPr>
              <a:t>ASSETTI</a:t>
            </a:r>
            <a:r>
              <a:rPr dirty="0" sz="2250" spc="-80" b="1">
                <a:solidFill>
                  <a:srgbClr val="F79546"/>
                </a:solidFill>
                <a:latin typeface="Calibri"/>
                <a:cs typeface="Calibri"/>
              </a:rPr>
              <a:t> </a:t>
            </a:r>
            <a:r>
              <a:rPr dirty="0" sz="2250" spc="-120" b="1">
                <a:solidFill>
                  <a:srgbClr val="F79546"/>
                </a:solidFill>
                <a:latin typeface="Calibri"/>
                <a:cs typeface="Calibri"/>
              </a:rPr>
              <a:t>ORGANIZZATIVI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892" y="1300633"/>
            <a:ext cx="3415665" cy="23622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7400"/>
              </a:lnSpc>
              <a:spcBef>
                <a:spcPts val="105"/>
              </a:spcBef>
            </a:pPr>
            <a:r>
              <a:rPr dirty="0" sz="1300" spc="-20">
                <a:latin typeface="Century Gothic"/>
                <a:cs typeface="Century Gothic"/>
              </a:rPr>
              <a:t>Il </a:t>
            </a:r>
            <a:r>
              <a:rPr dirty="0" sz="1300" spc="-45">
                <a:latin typeface="Century Gothic"/>
                <a:cs typeface="Century Gothic"/>
              </a:rPr>
              <a:t>Codice </a:t>
            </a:r>
            <a:r>
              <a:rPr dirty="0" sz="1300" spc="-35">
                <a:latin typeface="Century Gothic"/>
                <a:cs typeface="Century Gothic"/>
              </a:rPr>
              <a:t>della </a:t>
            </a:r>
            <a:r>
              <a:rPr dirty="0" sz="1300" spc="-30">
                <a:latin typeface="Century Gothic"/>
                <a:cs typeface="Century Gothic"/>
              </a:rPr>
              <a:t>Crisi </a:t>
            </a:r>
            <a:r>
              <a:rPr dirty="0" sz="1300" spc="-50">
                <a:latin typeface="Century Gothic"/>
                <a:cs typeface="Century Gothic"/>
              </a:rPr>
              <a:t>ha </a:t>
            </a:r>
            <a:r>
              <a:rPr dirty="0" sz="1300" spc="-35">
                <a:latin typeface="Century Gothic"/>
                <a:cs typeface="Century Gothic"/>
              </a:rPr>
              <a:t>introdotto l'obbligo  </a:t>
            </a:r>
            <a:r>
              <a:rPr dirty="0" sz="1300" spc="-45">
                <a:latin typeface="Century Gothic"/>
                <a:cs typeface="Century Gothic"/>
              </a:rPr>
              <a:t>per </a:t>
            </a:r>
            <a:r>
              <a:rPr dirty="0" sz="1300" spc="-25">
                <a:latin typeface="Century Gothic"/>
                <a:cs typeface="Century Gothic"/>
              </a:rPr>
              <a:t>gli </a:t>
            </a:r>
            <a:r>
              <a:rPr dirty="0" sz="1300" spc="-35">
                <a:latin typeface="Century Gothic"/>
                <a:cs typeface="Century Gothic"/>
              </a:rPr>
              <a:t>imprenditori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0">
                <a:latin typeface="Century Gothic"/>
                <a:cs typeface="Century Gothic"/>
              </a:rPr>
              <a:t>stabilire </a:t>
            </a:r>
            <a:r>
              <a:rPr dirty="0" sz="1300" spc="-45">
                <a:latin typeface="Century Gothic"/>
                <a:cs typeface="Century Gothic"/>
              </a:rPr>
              <a:t>un adeguato  </a:t>
            </a:r>
            <a:r>
              <a:rPr dirty="0" sz="1300" spc="-40">
                <a:latin typeface="Century Gothic"/>
                <a:cs typeface="Century Gothic"/>
              </a:rPr>
              <a:t>assetto </a:t>
            </a:r>
            <a:r>
              <a:rPr dirty="0" sz="1300" spc="-35">
                <a:latin typeface="Century Gothic"/>
                <a:cs typeface="Century Gothic"/>
              </a:rPr>
              <a:t>organizzativo, </a:t>
            </a:r>
            <a:r>
              <a:rPr dirty="0" sz="1300" spc="-40">
                <a:latin typeface="Century Gothic"/>
                <a:cs typeface="Century Gothic"/>
              </a:rPr>
              <a:t>amministrativo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40">
                <a:latin typeface="Century Gothic"/>
                <a:cs typeface="Century Gothic"/>
              </a:rPr>
              <a:t>contabile </a:t>
            </a:r>
            <a:r>
              <a:rPr dirty="0" sz="1300" spc="-35">
                <a:latin typeface="Century Gothic"/>
                <a:cs typeface="Century Gothic"/>
              </a:rPr>
              <a:t>all'interno dell'azienda. </a:t>
            </a:r>
            <a:r>
              <a:rPr dirty="0" sz="1300" spc="-45">
                <a:latin typeface="Century Gothic"/>
                <a:cs typeface="Century Gothic"/>
              </a:rPr>
              <a:t>Questo  </a:t>
            </a:r>
            <a:r>
              <a:rPr dirty="0" sz="1300" spc="-40">
                <a:latin typeface="Century Gothic"/>
                <a:cs typeface="Century Gothic"/>
              </a:rPr>
              <a:t>obbligo, successivamente recepito </a:t>
            </a:r>
            <a:r>
              <a:rPr dirty="0" sz="1300" spc="-30">
                <a:latin typeface="Century Gothic"/>
                <a:cs typeface="Century Gothic"/>
              </a:rPr>
              <a:t>dall'art.  </a:t>
            </a:r>
            <a:r>
              <a:rPr dirty="0" sz="1300" spc="-40">
                <a:latin typeface="Century Gothic"/>
                <a:cs typeface="Century Gothic"/>
              </a:rPr>
              <a:t>2086 </a:t>
            </a:r>
            <a:r>
              <a:rPr dirty="0" sz="1300" spc="-35">
                <a:latin typeface="Century Gothic"/>
                <a:cs typeface="Century Gothic"/>
              </a:rPr>
              <a:t>c. </a:t>
            </a:r>
            <a:r>
              <a:rPr dirty="0" sz="1300" spc="-45">
                <a:latin typeface="Century Gothic"/>
                <a:cs typeface="Century Gothic"/>
              </a:rPr>
              <a:t>2 del Codice </a:t>
            </a:r>
            <a:r>
              <a:rPr dirty="0" sz="1300" spc="-30">
                <a:latin typeface="Century Gothic"/>
                <a:cs typeface="Century Gothic"/>
              </a:rPr>
              <a:t>Civile, </a:t>
            </a:r>
            <a:r>
              <a:rPr dirty="0" sz="1300" spc="-55">
                <a:latin typeface="Century Gothic"/>
                <a:cs typeface="Century Gothic"/>
              </a:rPr>
              <a:t>ha </a:t>
            </a:r>
            <a:r>
              <a:rPr dirty="0" sz="1300" spc="-30">
                <a:latin typeface="Century Gothic"/>
                <a:cs typeface="Century Gothic"/>
              </a:rPr>
              <a:t>l'obiettivo </a:t>
            </a:r>
            <a:r>
              <a:rPr dirty="0" sz="1300" spc="-40">
                <a:latin typeface="Century Gothic"/>
                <a:cs typeface="Century Gothic"/>
              </a:rPr>
              <a:t>di  </a:t>
            </a:r>
            <a:r>
              <a:rPr dirty="0" sz="1300" spc="-35">
                <a:latin typeface="Century Gothic"/>
                <a:cs typeface="Century Gothic"/>
              </a:rPr>
              <a:t>rilevare </a:t>
            </a:r>
            <a:r>
              <a:rPr dirty="0" sz="1300" spc="-50">
                <a:latin typeface="Century Gothic"/>
                <a:cs typeface="Century Gothic"/>
              </a:rPr>
              <a:t>con </a:t>
            </a:r>
            <a:r>
              <a:rPr dirty="0" sz="1300" spc="-30">
                <a:latin typeface="Century Gothic"/>
                <a:cs typeface="Century Gothic"/>
              </a:rPr>
              <a:t>sufficiente </a:t>
            </a:r>
            <a:r>
              <a:rPr dirty="0" sz="1300" spc="-35">
                <a:latin typeface="Century Gothic"/>
                <a:cs typeface="Century Gothic"/>
              </a:rPr>
              <a:t>tempestività  </a:t>
            </a:r>
            <a:r>
              <a:rPr dirty="0" sz="1300" spc="-40">
                <a:latin typeface="Century Gothic"/>
                <a:cs typeface="Century Gothic"/>
              </a:rPr>
              <a:t>eventuali </a:t>
            </a:r>
            <a:r>
              <a:rPr dirty="0" sz="1300" spc="-30">
                <a:latin typeface="Century Gothic"/>
                <a:cs typeface="Century Gothic"/>
              </a:rPr>
              <a:t>squilibri </a:t>
            </a:r>
            <a:r>
              <a:rPr dirty="0" sz="1300" spc="-40">
                <a:latin typeface="Century Gothic"/>
                <a:cs typeface="Century Gothic"/>
              </a:rPr>
              <a:t>di carattere patrimoniale</a:t>
            </a:r>
            <a:r>
              <a:rPr dirty="0" sz="1300" spc="100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892" y="3637306"/>
            <a:ext cx="3413760" cy="20681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95"/>
              </a:spcBef>
            </a:pPr>
            <a:r>
              <a:rPr dirty="0" sz="1300" spc="-40">
                <a:latin typeface="Century Gothic"/>
                <a:cs typeface="Century Gothic"/>
              </a:rPr>
              <a:t>economico-finanziario, </a:t>
            </a:r>
            <a:r>
              <a:rPr dirty="0" sz="1300" spc="-35">
                <a:latin typeface="Century Gothic"/>
                <a:cs typeface="Century Gothic"/>
              </a:rPr>
              <a:t>verificare la  sostenibilità </a:t>
            </a:r>
            <a:r>
              <a:rPr dirty="0" sz="1300" spc="-45">
                <a:latin typeface="Century Gothic"/>
                <a:cs typeface="Century Gothic"/>
              </a:rPr>
              <a:t>dei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debiti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5">
                <a:latin typeface="Century Gothic"/>
                <a:cs typeface="Century Gothic"/>
              </a:rPr>
              <a:t>le prospettive </a:t>
            </a:r>
            <a:r>
              <a:rPr dirty="0" sz="1300" spc="-40">
                <a:latin typeface="Century Gothic"/>
                <a:cs typeface="Century Gothic"/>
              </a:rPr>
              <a:t>di  continuità aziendale. </a:t>
            </a:r>
            <a:r>
              <a:rPr dirty="0" sz="1300" spc="-30">
                <a:latin typeface="Century Gothic"/>
                <a:cs typeface="Century Gothic"/>
              </a:rPr>
              <a:t>Inoltre, </a:t>
            </a:r>
            <a:r>
              <a:rPr dirty="0" sz="1300" spc="-40">
                <a:latin typeface="Century Gothic"/>
                <a:cs typeface="Century Gothic"/>
              </a:rPr>
              <a:t>permette di  raccogliere </a:t>
            </a:r>
            <a:r>
              <a:rPr dirty="0" sz="1300" spc="-30">
                <a:latin typeface="Century Gothic"/>
                <a:cs typeface="Century Gothic"/>
              </a:rPr>
              <a:t>le </a:t>
            </a:r>
            <a:r>
              <a:rPr dirty="0" sz="1300" spc="-40">
                <a:latin typeface="Century Gothic"/>
                <a:cs typeface="Century Gothic"/>
              </a:rPr>
              <a:t>informazioni necessarie </a:t>
            </a:r>
            <a:r>
              <a:rPr dirty="0" sz="1300" spc="-45">
                <a:latin typeface="Century Gothic"/>
                <a:cs typeface="Century Gothic"/>
              </a:rPr>
              <a:t>per  </a:t>
            </a:r>
            <a:r>
              <a:rPr dirty="0" sz="1300" spc="-30">
                <a:latin typeface="Century Gothic"/>
                <a:cs typeface="Century Gothic"/>
              </a:rPr>
              <a:t>utilizzare </a:t>
            </a:r>
            <a:r>
              <a:rPr dirty="0" sz="1300" spc="-25">
                <a:latin typeface="Century Gothic"/>
                <a:cs typeface="Century Gothic"/>
              </a:rPr>
              <a:t>liste </a:t>
            </a:r>
            <a:r>
              <a:rPr dirty="0" sz="1300" spc="-40">
                <a:latin typeface="Century Gothic"/>
                <a:cs typeface="Century Gothic"/>
              </a:rPr>
              <a:t>di controllo dettagliate </a:t>
            </a:r>
            <a:r>
              <a:rPr dirty="0" sz="1300" spc="-55">
                <a:latin typeface="Century Gothic"/>
                <a:cs typeface="Century Gothic"/>
              </a:rPr>
              <a:t>ed  </a:t>
            </a:r>
            <a:r>
              <a:rPr dirty="0" sz="1300" spc="-40">
                <a:latin typeface="Century Gothic"/>
                <a:cs typeface="Century Gothic"/>
              </a:rPr>
              <a:t>eseguire </a:t>
            </a:r>
            <a:r>
              <a:rPr dirty="0" sz="1300" spc="-35">
                <a:latin typeface="Century Gothic"/>
                <a:cs typeface="Century Gothic"/>
              </a:rPr>
              <a:t>test pratici </a:t>
            </a:r>
            <a:r>
              <a:rPr dirty="0" sz="1300" spc="-45">
                <a:latin typeface="Century Gothic"/>
                <a:cs typeface="Century Gothic"/>
              </a:rPr>
              <a:t>per </a:t>
            </a:r>
            <a:r>
              <a:rPr dirty="0" sz="1300" spc="-35">
                <a:latin typeface="Century Gothic"/>
                <a:cs typeface="Century Gothic"/>
              </a:rPr>
              <a:t>verificare la  </a:t>
            </a:r>
            <a:r>
              <a:rPr dirty="0" sz="1300" spc="-40">
                <a:latin typeface="Century Gothic"/>
                <a:cs typeface="Century Gothic"/>
              </a:rPr>
              <a:t>ragionevole </a:t>
            </a:r>
            <a:r>
              <a:rPr dirty="0" sz="1300" spc="-35">
                <a:latin typeface="Century Gothic"/>
                <a:cs typeface="Century Gothic"/>
              </a:rPr>
              <a:t>perseguibilità </a:t>
            </a:r>
            <a:r>
              <a:rPr dirty="0" sz="1300" spc="-45">
                <a:latin typeface="Century Gothic"/>
                <a:cs typeface="Century Gothic"/>
              </a:rPr>
              <a:t>del</a:t>
            </a:r>
            <a:r>
              <a:rPr dirty="0" sz="1300" spc="1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risanamento.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1892" y="5780303"/>
            <a:ext cx="3408679" cy="2272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138430">
              <a:lnSpc>
                <a:spcPct val="147300"/>
              </a:lnSpc>
              <a:spcBef>
                <a:spcPts val="105"/>
              </a:spcBef>
            </a:pPr>
            <a:r>
              <a:rPr dirty="0" sz="1300" spc="-60">
                <a:latin typeface="Century Gothic"/>
                <a:cs typeface="Century Gothic"/>
              </a:rPr>
              <a:t>Come </a:t>
            </a:r>
            <a:r>
              <a:rPr dirty="0" sz="1300" spc="-40">
                <a:latin typeface="Century Gothic"/>
                <a:cs typeface="Century Gothic"/>
              </a:rPr>
              <a:t>valutare l'adeguatezza </a:t>
            </a:r>
            <a:r>
              <a:rPr dirty="0" sz="1300" spc="-35">
                <a:latin typeface="Century Gothic"/>
                <a:cs typeface="Century Gothic"/>
              </a:rPr>
              <a:t>degli assetti  organizzativi </a:t>
            </a:r>
            <a:r>
              <a:rPr dirty="0" sz="1300" spc="-40">
                <a:latin typeface="Century Gothic"/>
                <a:cs typeface="Century Gothic"/>
              </a:rPr>
              <a:t>al </a:t>
            </a:r>
            <a:r>
              <a:rPr dirty="0" sz="1300" spc="-35">
                <a:latin typeface="Century Gothic"/>
                <a:cs typeface="Century Gothic"/>
              </a:rPr>
              <a:t>fine </a:t>
            </a:r>
            <a:r>
              <a:rPr dirty="0" sz="1300" spc="-40">
                <a:latin typeface="Century Gothic"/>
                <a:cs typeface="Century Gothic"/>
              </a:rPr>
              <a:t>di raggiungere </a:t>
            </a:r>
            <a:r>
              <a:rPr dirty="0" sz="1300" spc="-35">
                <a:latin typeface="Century Gothic"/>
                <a:cs typeface="Century Gothic"/>
              </a:rPr>
              <a:t>questi  obiettivi? </a:t>
            </a:r>
            <a:r>
              <a:rPr dirty="0" sz="1300" spc="-50">
                <a:latin typeface="Century Gothic"/>
                <a:cs typeface="Century Gothic"/>
              </a:rPr>
              <a:t>Una </a:t>
            </a:r>
            <a:r>
              <a:rPr dirty="0" sz="1300" spc="-35">
                <a:latin typeface="Century Gothic"/>
                <a:cs typeface="Century Gothic"/>
              </a:rPr>
              <a:t>serie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45">
                <a:latin typeface="Century Gothic"/>
                <a:cs typeface="Century Gothic"/>
              </a:rPr>
              <a:t>check </a:t>
            </a:r>
            <a:r>
              <a:rPr dirty="0" sz="1300" spc="-25">
                <a:latin typeface="Century Gothic"/>
                <a:cs typeface="Century Gothic"/>
              </a:rPr>
              <a:t>list </a:t>
            </a:r>
            <a:r>
              <a:rPr dirty="0" sz="1300" spc="-40">
                <a:latin typeface="Century Gothic"/>
                <a:cs typeface="Century Gothic"/>
              </a:rPr>
              <a:t>elaborate  dalla </a:t>
            </a:r>
            <a:r>
              <a:rPr dirty="0" sz="1300" spc="-45">
                <a:latin typeface="Century Gothic"/>
                <a:cs typeface="Century Gothic"/>
              </a:rPr>
              <a:t>Fondazione Nazionale </a:t>
            </a:r>
            <a:r>
              <a:rPr dirty="0" sz="1300" spc="-40">
                <a:latin typeface="Century Gothic"/>
                <a:cs typeface="Century Gothic"/>
              </a:rPr>
              <a:t>dei  Commercialisti </a:t>
            </a:r>
            <a:r>
              <a:rPr dirty="0" sz="1300" spc="-55">
                <a:latin typeface="Century Gothic"/>
                <a:cs typeface="Century Gothic"/>
              </a:rPr>
              <a:t>può </a:t>
            </a:r>
            <a:r>
              <a:rPr dirty="0" sz="1300" spc="-40">
                <a:latin typeface="Century Gothic"/>
                <a:cs typeface="Century Gothic"/>
              </a:rPr>
              <a:t>essere di </a:t>
            </a:r>
            <a:r>
              <a:rPr dirty="0" sz="1300" spc="-45">
                <a:latin typeface="Century Gothic"/>
                <a:cs typeface="Century Gothic"/>
              </a:rPr>
              <a:t>grande</a:t>
            </a:r>
            <a:r>
              <a:rPr dirty="0" sz="1300" spc="10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aiuto.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300" spc="-35" b="1">
                <a:latin typeface="Century Gothic"/>
                <a:cs typeface="Century Gothic"/>
              </a:rPr>
              <a:t>Gli </a:t>
            </a:r>
            <a:r>
              <a:rPr dirty="0" sz="1300" spc="-40" b="1">
                <a:latin typeface="Century Gothic"/>
                <a:cs typeface="Century Gothic"/>
              </a:rPr>
              <a:t>Obblighi </a:t>
            </a:r>
            <a:r>
              <a:rPr dirty="0" sz="1300" spc="-35" b="1">
                <a:latin typeface="Century Gothic"/>
                <a:cs typeface="Century Gothic"/>
              </a:rPr>
              <a:t>Previsti </a:t>
            </a:r>
            <a:r>
              <a:rPr dirty="0" sz="1300" spc="-45" b="1">
                <a:latin typeface="Century Gothic"/>
                <a:cs typeface="Century Gothic"/>
              </a:rPr>
              <a:t>dal Codice </a:t>
            </a:r>
            <a:r>
              <a:rPr dirty="0" sz="1300" spc="-40" b="1">
                <a:latin typeface="Century Gothic"/>
                <a:cs typeface="Century Gothic"/>
              </a:rPr>
              <a:t>della</a:t>
            </a:r>
            <a:r>
              <a:rPr dirty="0" sz="1300" spc="90" b="1">
                <a:latin typeface="Century Gothic"/>
                <a:cs typeface="Century Gothic"/>
              </a:rPr>
              <a:t> </a:t>
            </a:r>
            <a:r>
              <a:rPr dirty="0" sz="1300" spc="-30" b="1">
                <a:latin typeface="Century Gothic"/>
                <a:cs typeface="Century Gothic"/>
              </a:rPr>
              <a:t>Crisi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300" spc="-20">
                <a:latin typeface="Century Gothic"/>
                <a:cs typeface="Century Gothic"/>
              </a:rPr>
              <a:t>Il </a:t>
            </a:r>
            <a:r>
              <a:rPr dirty="0" sz="1300" spc="-45">
                <a:latin typeface="Century Gothic"/>
                <a:cs typeface="Century Gothic"/>
              </a:rPr>
              <a:t>Codice </a:t>
            </a:r>
            <a:r>
              <a:rPr dirty="0" sz="1300" spc="-35">
                <a:latin typeface="Century Gothic"/>
                <a:cs typeface="Century Gothic"/>
              </a:rPr>
              <a:t>della </a:t>
            </a:r>
            <a:r>
              <a:rPr dirty="0" sz="1300" spc="-30">
                <a:latin typeface="Century Gothic"/>
                <a:cs typeface="Century Gothic"/>
              </a:rPr>
              <a:t>Crisi </a:t>
            </a:r>
            <a:r>
              <a:rPr dirty="0" sz="1300" spc="-45">
                <a:latin typeface="Century Gothic"/>
                <a:cs typeface="Century Gothic"/>
              </a:rPr>
              <a:t>impone </a:t>
            </a:r>
            <a:r>
              <a:rPr dirty="0" sz="1300" spc="-35">
                <a:latin typeface="Century Gothic"/>
                <a:cs typeface="Century Gothic"/>
              </a:rPr>
              <a:t>agli</a:t>
            </a:r>
            <a:r>
              <a:rPr dirty="0" sz="1300" spc="5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imprenditori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1892" y="8028584"/>
            <a:ext cx="3411854" cy="158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715">
              <a:lnSpc>
                <a:spcPct val="147300"/>
              </a:lnSpc>
              <a:spcBef>
                <a:spcPts val="95"/>
              </a:spcBef>
            </a:pP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0">
                <a:latin typeface="Century Gothic"/>
                <a:cs typeface="Century Gothic"/>
              </a:rPr>
              <a:t>stabilire </a:t>
            </a:r>
            <a:r>
              <a:rPr dirty="0" sz="1300" spc="-45">
                <a:latin typeface="Century Gothic"/>
                <a:cs typeface="Century Gothic"/>
              </a:rPr>
              <a:t>un adeguato </a:t>
            </a:r>
            <a:r>
              <a:rPr dirty="0" sz="1300" spc="-40">
                <a:latin typeface="Century Gothic"/>
                <a:cs typeface="Century Gothic"/>
              </a:rPr>
              <a:t>assetto  </a:t>
            </a:r>
            <a:r>
              <a:rPr dirty="0" sz="1300" spc="-35">
                <a:latin typeface="Century Gothic"/>
                <a:cs typeface="Century Gothic"/>
              </a:rPr>
              <a:t>organizzativo, </a:t>
            </a:r>
            <a:r>
              <a:rPr dirty="0" sz="1300" spc="-40">
                <a:latin typeface="Century Gothic"/>
                <a:cs typeface="Century Gothic"/>
              </a:rPr>
              <a:t>amministrativo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5">
                <a:latin typeface="Century Gothic"/>
                <a:cs typeface="Century Gothic"/>
              </a:rPr>
              <a:t>contabile.  </a:t>
            </a:r>
            <a:r>
              <a:rPr dirty="0" sz="1300" spc="-45">
                <a:latin typeface="Century Gothic"/>
                <a:cs typeface="Century Gothic"/>
              </a:rPr>
              <a:t>Questo </a:t>
            </a:r>
            <a:r>
              <a:rPr dirty="0" sz="1300" spc="-40">
                <a:latin typeface="Century Gothic"/>
                <a:cs typeface="Century Gothic"/>
              </a:rPr>
              <a:t>obbligo </a:t>
            </a:r>
            <a:r>
              <a:rPr dirty="0" sz="1300" spc="-55">
                <a:latin typeface="Century Gothic"/>
                <a:cs typeface="Century Gothic"/>
              </a:rPr>
              <a:t>è </a:t>
            </a:r>
            <a:r>
              <a:rPr dirty="0" sz="1300" spc="-35">
                <a:latin typeface="Century Gothic"/>
                <a:cs typeface="Century Gothic"/>
              </a:rPr>
              <a:t>finalizzato</a:t>
            </a:r>
            <a:r>
              <a:rPr dirty="0" sz="1300" spc="8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a:</a:t>
            </a:r>
            <a:endParaRPr sz="1300">
              <a:latin typeface="Century Gothic"/>
              <a:cs typeface="Century Gothic"/>
            </a:endParaRPr>
          </a:p>
          <a:p>
            <a:pPr algn="just" marL="469900" marR="5080" indent="-228600">
              <a:lnSpc>
                <a:spcPct val="146900"/>
              </a:lnSpc>
              <a:spcBef>
                <a:spcPts val="805"/>
              </a:spcBef>
              <a:buSzPct val="76923"/>
              <a:buFont typeface="Symbol"/>
              <a:buChar char=""/>
              <a:tabLst>
                <a:tab pos="469900" algn="l"/>
              </a:tabLst>
            </a:pPr>
            <a:r>
              <a:rPr dirty="0" sz="1300" spc="-35">
                <a:latin typeface="Century Gothic"/>
                <a:cs typeface="Century Gothic"/>
              </a:rPr>
              <a:t>Rilevare </a:t>
            </a:r>
            <a:r>
              <a:rPr dirty="0" sz="1300" spc="-45">
                <a:latin typeface="Century Gothic"/>
                <a:cs typeface="Century Gothic"/>
              </a:rPr>
              <a:t>tempestivamente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30">
                <a:latin typeface="Century Gothic"/>
                <a:cs typeface="Century Gothic"/>
              </a:rPr>
              <a:t>crisi  </a:t>
            </a:r>
            <a:r>
              <a:rPr dirty="0" sz="1300" spc="-40">
                <a:latin typeface="Century Gothic"/>
                <a:cs typeface="Century Gothic"/>
              </a:rPr>
              <a:t>d'impresa.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491" y="9690913"/>
            <a:ext cx="3182620" cy="608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7100"/>
              </a:lnSpc>
              <a:spcBef>
                <a:spcPts val="100"/>
              </a:spcBef>
              <a:buSzPct val="76923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300" spc="-35">
                <a:latin typeface="Century Gothic"/>
                <a:cs typeface="Century Gothic"/>
              </a:rPr>
              <a:t>Rilevare </a:t>
            </a:r>
            <a:r>
              <a:rPr dirty="0" sz="1300" spc="-45">
                <a:latin typeface="Century Gothic"/>
                <a:cs typeface="Century Gothic"/>
              </a:rPr>
              <a:t>tempestivamente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40">
                <a:latin typeface="Century Gothic"/>
                <a:cs typeface="Century Gothic"/>
              </a:rPr>
              <a:t>perdita  della </a:t>
            </a:r>
            <a:r>
              <a:rPr dirty="0" sz="1300" spc="-35">
                <a:latin typeface="Century Gothic"/>
                <a:cs typeface="Century Gothic"/>
              </a:rPr>
              <a:t>continuità</a:t>
            </a:r>
            <a:r>
              <a:rPr dirty="0" sz="130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aziendale.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00880" y="1300633"/>
            <a:ext cx="3413760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700"/>
              </a:lnSpc>
              <a:spcBef>
                <a:spcPts val="100"/>
              </a:spcBef>
              <a:tabLst>
                <a:tab pos="915669" algn="l"/>
                <a:tab pos="1595755" algn="l"/>
                <a:tab pos="2378710" algn="l"/>
              </a:tabLst>
            </a:pPr>
            <a:r>
              <a:rPr dirty="0" sz="1300" spc="-40" b="1">
                <a:latin typeface="Century Gothic"/>
                <a:cs typeface="Century Gothic"/>
              </a:rPr>
              <a:t>F</a:t>
            </a:r>
            <a:r>
              <a:rPr dirty="0" sz="1300" spc="-40" b="1">
                <a:latin typeface="Century Gothic"/>
                <a:cs typeface="Century Gothic"/>
              </a:rPr>
              <a:t>u</a:t>
            </a:r>
            <a:r>
              <a:rPr dirty="0" sz="1300" spc="-50" b="1">
                <a:latin typeface="Century Gothic"/>
                <a:cs typeface="Century Gothic"/>
              </a:rPr>
              <a:t>nz</a:t>
            </a:r>
            <a:r>
              <a:rPr dirty="0" sz="1300" spc="-5" b="1">
                <a:latin typeface="Century Gothic"/>
                <a:cs typeface="Century Gothic"/>
              </a:rPr>
              <a:t>i</a:t>
            </a:r>
            <a:r>
              <a:rPr dirty="0" sz="1300" spc="-55" b="1">
                <a:latin typeface="Century Gothic"/>
                <a:cs typeface="Century Gothic"/>
              </a:rPr>
              <a:t>on</a:t>
            </a:r>
            <a:r>
              <a:rPr dirty="0" sz="1300" spc="-20" b="1">
                <a:latin typeface="Century Gothic"/>
                <a:cs typeface="Century Gothic"/>
              </a:rPr>
              <a:t>i</a:t>
            </a:r>
            <a:r>
              <a:rPr dirty="0" sz="1300" b="1">
                <a:latin typeface="Century Gothic"/>
                <a:cs typeface="Century Gothic"/>
              </a:rPr>
              <a:t>	</a:t>
            </a:r>
            <a:r>
              <a:rPr dirty="0" sz="1300" spc="-50" b="1">
                <a:latin typeface="Century Gothic"/>
                <a:cs typeface="Century Gothic"/>
              </a:rPr>
              <a:t>de</a:t>
            </a:r>
            <a:r>
              <a:rPr dirty="0" sz="1300" spc="-60" b="1">
                <a:latin typeface="Century Gothic"/>
                <a:cs typeface="Century Gothic"/>
              </a:rPr>
              <a:t>g</a:t>
            </a:r>
            <a:r>
              <a:rPr dirty="0" sz="1300" spc="-20" b="1">
                <a:latin typeface="Century Gothic"/>
                <a:cs typeface="Century Gothic"/>
              </a:rPr>
              <a:t>li</a:t>
            </a:r>
            <a:r>
              <a:rPr dirty="0" sz="1300" b="1">
                <a:latin typeface="Century Gothic"/>
                <a:cs typeface="Century Gothic"/>
              </a:rPr>
              <a:t>	</a:t>
            </a:r>
            <a:r>
              <a:rPr dirty="0" sz="1300" spc="-65" b="1">
                <a:latin typeface="Century Gothic"/>
                <a:cs typeface="Century Gothic"/>
              </a:rPr>
              <a:t>A</a:t>
            </a:r>
            <a:r>
              <a:rPr dirty="0" sz="1300" spc="-25" b="1">
                <a:latin typeface="Century Gothic"/>
                <a:cs typeface="Century Gothic"/>
              </a:rPr>
              <a:t>s</a:t>
            </a:r>
            <a:r>
              <a:rPr dirty="0" sz="1300" spc="-35" b="1">
                <a:latin typeface="Century Gothic"/>
                <a:cs typeface="Century Gothic"/>
              </a:rPr>
              <a:t>s</a:t>
            </a:r>
            <a:r>
              <a:rPr dirty="0" sz="1300" spc="-45" b="1">
                <a:latin typeface="Century Gothic"/>
                <a:cs typeface="Century Gothic"/>
              </a:rPr>
              <a:t>e</a:t>
            </a:r>
            <a:r>
              <a:rPr dirty="0" sz="1300" spc="-20" b="1">
                <a:latin typeface="Century Gothic"/>
                <a:cs typeface="Century Gothic"/>
              </a:rPr>
              <a:t>t</a:t>
            </a:r>
            <a:r>
              <a:rPr dirty="0" sz="1300" spc="-35" b="1">
                <a:latin typeface="Century Gothic"/>
                <a:cs typeface="Century Gothic"/>
              </a:rPr>
              <a:t>t</a:t>
            </a:r>
            <a:r>
              <a:rPr dirty="0" sz="1300" spc="-20" b="1">
                <a:latin typeface="Century Gothic"/>
                <a:cs typeface="Century Gothic"/>
              </a:rPr>
              <a:t>i</a:t>
            </a:r>
            <a:r>
              <a:rPr dirty="0" sz="1300" b="1">
                <a:latin typeface="Century Gothic"/>
                <a:cs typeface="Century Gothic"/>
              </a:rPr>
              <a:t>	</a:t>
            </a:r>
            <a:r>
              <a:rPr dirty="0" sz="1300" spc="-65" b="1">
                <a:latin typeface="Century Gothic"/>
                <a:cs typeface="Century Gothic"/>
              </a:rPr>
              <a:t>O</a:t>
            </a:r>
            <a:r>
              <a:rPr dirty="0" sz="1300" spc="-15" b="1">
                <a:latin typeface="Century Gothic"/>
                <a:cs typeface="Century Gothic"/>
              </a:rPr>
              <a:t>r</a:t>
            </a:r>
            <a:r>
              <a:rPr dirty="0" sz="1300" spc="-50" b="1">
                <a:latin typeface="Century Gothic"/>
                <a:cs typeface="Century Gothic"/>
              </a:rPr>
              <a:t>ga</a:t>
            </a:r>
            <a:r>
              <a:rPr dirty="0" sz="1300" spc="-55" b="1">
                <a:latin typeface="Century Gothic"/>
                <a:cs typeface="Century Gothic"/>
              </a:rPr>
              <a:t>n</a:t>
            </a:r>
            <a:r>
              <a:rPr dirty="0" sz="1300" spc="-30" b="1">
                <a:latin typeface="Century Gothic"/>
                <a:cs typeface="Century Gothic"/>
              </a:rPr>
              <a:t>iz</a:t>
            </a:r>
            <a:r>
              <a:rPr dirty="0" sz="1300" spc="-30" b="1">
                <a:latin typeface="Century Gothic"/>
                <a:cs typeface="Century Gothic"/>
              </a:rPr>
              <a:t>z</a:t>
            </a:r>
            <a:r>
              <a:rPr dirty="0" sz="1300" spc="-50" b="1">
                <a:latin typeface="Century Gothic"/>
                <a:cs typeface="Century Gothic"/>
              </a:rPr>
              <a:t>a</a:t>
            </a:r>
            <a:r>
              <a:rPr dirty="0" sz="1300" spc="-35" b="1">
                <a:latin typeface="Century Gothic"/>
                <a:cs typeface="Century Gothic"/>
              </a:rPr>
              <a:t>t</a:t>
            </a:r>
            <a:r>
              <a:rPr dirty="0" sz="1300" spc="-15" b="1">
                <a:latin typeface="Century Gothic"/>
                <a:cs typeface="Century Gothic"/>
              </a:rPr>
              <a:t>i</a:t>
            </a:r>
            <a:r>
              <a:rPr dirty="0" sz="1300" spc="-50" b="1">
                <a:latin typeface="Century Gothic"/>
                <a:cs typeface="Century Gothic"/>
              </a:rPr>
              <a:t>v</a:t>
            </a:r>
            <a:r>
              <a:rPr dirty="0" sz="1300" spc="-5" b="1">
                <a:latin typeface="Century Gothic"/>
                <a:cs typeface="Century Gothic"/>
              </a:rPr>
              <a:t>i</a:t>
            </a:r>
            <a:r>
              <a:rPr dirty="0" sz="1300" spc="-25" b="1">
                <a:latin typeface="Century Gothic"/>
                <a:cs typeface="Century Gothic"/>
              </a:rPr>
              <a:t>,  </a:t>
            </a:r>
            <a:r>
              <a:rPr dirty="0" sz="1300" spc="-40" b="1">
                <a:latin typeface="Century Gothic"/>
                <a:cs typeface="Century Gothic"/>
              </a:rPr>
              <a:t>Amministrativi </a:t>
            </a:r>
            <a:r>
              <a:rPr dirty="0" sz="1300" spc="-55" b="1">
                <a:latin typeface="Century Gothic"/>
                <a:cs typeface="Century Gothic"/>
              </a:rPr>
              <a:t>e</a:t>
            </a:r>
            <a:r>
              <a:rPr dirty="0" sz="1300" spc="10" b="1">
                <a:latin typeface="Century Gothic"/>
                <a:cs typeface="Century Gothic"/>
              </a:rPr>
              <a:t> </a:t>
            </a:r>
            <a:r>
              <a:rPr dirty="0" sz="1300" spc="-40" b="1">
                <a:latin typeface="Century Gothic"/>
                <a:cs typeface="Century Gothic"/>
              </a:rPr>
              <a:t>Contabili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00880" y="1987957"/>
            <a:ext cx="3415665" cy="2943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Gli </a:t>
            </a:r>
            <a:r>
              <a:rPr dirty="0" sz="1300" spc="-40">
                <a:latin typeface="Century Gothic"/>
                <a:cs typeface="Century Gothic"/>
              </a:rPr>
              <a:t>imprenditori </a:t>
            </a:r>
            <a:r>
              <a:rPr dirty="0" sz="1300" spc="-50">
                <a:latin typeface="Century Gothic"/>
                <a:cs typeface="Century Gothic"/>
              </a:rPr>
              <a:t>hanno </a:t>
            </a:r>
            <a:r>
              <a:rPr dirty="0" sz="1300" spc="-15">
                <a:latin typeface="Century Gothic"/>
                <a:cs typeface="Century Gothic"/>
              </a:rPr>
              <a:t>il </a:t>
            </a:r>
            <a:r>
              <a:rPr dirty="0" sz="1300" spc="-45">
                <a:latin typeface="Century Gothic"/>
                <a:cs typeface="Century Gothic"/>
              </a:rPr>
              <a:t>dovere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5">
                <a:latin typeface="Century Gothic"/>
                <a:cs typeface="Century Gothic"/>
              </a:rPr>
              <a:t>intervenire  </a:t>
            </a:r>
            <a:r>
              <a:rPr dirty="0" sz="1300" spc="-45">
                <a:latin typeface="Century Gothic"/>
                <a:cs typeface="Century Gothic"/>
              </a:rPr>
              <a:t>prontamente </a:t>
            </a:r>
            <a:r>
              <a:rPr dirty="0" sz="1300" spc="-40">
                <a:latin typeface="Century Gothic"/>
                <a:cs typeface="Century Gothic"/>
              </a:rPr>
              <a:t>per </a:t>
            </a:r>
            <a:r>
              <a:rPr dirty="0" sz="1300" spc="-45">
                <a:latin typeface="Century Gothic"/>
                <a:cs typeface="Century Gothic"/>
              </a:rPr>
              <a:t>adottare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40">
                <a:latin typeface="Century Gothic"/>
                <a:cs typeface="Century Gothic"/>
              </a:rPr>
              <a:t>attuare </a:t>
            </a:r>
            <a:r>
              <a:rPr dirty="0" sz="1300" spc="-50">
                <a:latin typeface="Century Gothic"/>
                <a:cs typeface="Century Gothic"/>
              </a:rPr>
              <a:t>uno  </a:t>
            </a:r>
            <a:r>
              <a:rPr dirty="0" sz="1300" spc="-35">
                <a:latin typeface="Century Gothic"/>
                <a:cs typeface="Century Gothic"/>
              </a:rPr>
              <a:t>degli </a:t>
            </a:r>
            <a:r>
              <a:rPr dirty="0" sz="1300" spc="-40">
                <a:latin typeface="Century Gothic"/>
                <a:cs typeface="Century Gothic"/>
              </a:rPr>
              <a:t>strumenti </a:t>
            </a:r>
            <a:r>
              <a:rPr dirty="0" sz="1300" spc="-30">
                <a:latin typeface="Century Gothic"/>
                <a:cs typeface="Century Gothic"/>
              </a:rPr>
              <a:t>previsti </a:t>
            </a:r>
            <a:r>
              <a:rPr dirty="0" sz="1300" spc="-40">
                <a:latin typeface="Century Gothic"/>
                <a:cs typeface="Century Gothic"/>
              </a:rPr>
              <a:t>dall'ordinamento </a:t>
            </a:r>
            <a:r>
              <a:rPr dirty="0" sz="1300" spc="-45">
                <a:latin typeface="Century Gothic"/>
                <a:cs typeface="Century Gothic"/>
              </a:rPr>
              <a:t>per  </a:t>
            </a:r>
            <a:r>
              <a:rPr dirty="0" sz="1300" spc="-40">
                <a:latin typeface="Century Gothic"/>
                <a:cs typeface="Century Gothic"/>
              </a:rPr>
              <a:t>superare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30">
                <a:latin typeface="Century Gothic"/>
                <a:cs typeface="Century Gothic"/>
              </a:rPr>
              <a:t>crisi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0">
                <a:latin typeface="Century Gothic"/>
                <a:cs typeface="Century Gothic"/>
              </a:rPr>
              <a:t>ripristinare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40">
                <a:latin typeface="Century Gothic"/>
                <a:cs typeface="Century Gothic"/>
              </a:rPr>
              <a:t>continuità  aziendale. L'adeguatezza </a:t>
            </a:r>
            <a:r>
              <a:rPr dirty="0" sz="1300" spc="-35">
                <a:latin typeface="Century Gothic"/>
                <a:cs typeface="Century Gothic"/>
              </a:rPr>
              <a:t>degli assetti </a:t>
            </a:r>
            <a:r>
              <a:rPr dirty="0" sz="1300" spc="-55">
                <a:latin typeface="Century Gothic"/>
                <a:cs typeface="Century Gothic"/>
              </a:rPr>
              <a:t>è  </a:t>
            </a:r>
            <a:r>
              <a:rPr dirty="0" sz="1300" spc="-40">
                <a:latin typeface="Century Gothic"/>
                <a:cs typeface="Century Gothic"/>
              </a:rPr>
              <a:t>strettamente correlata </a:t>
            </a:r>
            <a:r>
              <a:rPr dirty="0" sz="1300" spc="-35">
                <a:latin typeface="Century Gothic"/>
                <a:cs typeface="Century Gothic"/>
              </a:rPr>
              <a:t>alla </a:t>
            </a:r>
            <a:r>
              <a:rPr dirty="0" sz="1300" spc="-40">
                <a:latin typeface="Century Gothic"/>
                <a:cs typeface="Century Gothic"/>
              </a:rPr>
              <a:t>capacità di  </a:t>
            </a:r>
            <a:r>
              <a:rPr dirty="0" sz="1300" spc="-35">
                <a:latin typeface="Century Gothic"/>
                <a:cs typeface="Century Gothic"/>
              </a:rPr>
              <a:t>rilevare </a:t>
            </a:r>
            <a:r>
              <a:rPr dirty="0" sz="1300" spc="-45">
                <a:latin typeface="Century Gothic"/>
                <a:cs typeface="Century Gothic"/>
              </a:rPr>
              <a:t>tempestivamente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30">
                <a:latin typeface="Century Gothic"/>
                <a:cs typeface="Century Gothic"/>
              </a:rPr>
              <a:t>crisi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40">
                <a:latin typeface="Century Gothic"/>
                <a:cs typeface="Century Gothic"/>
              </a:rPr>
              <a:t>perdita  della </a:t>
            </a:r>
            <a:r>
              <a:rPr dirty="0" sz="1300" spc="-35">
                <a:latin typeface="Century Gothic"/>
                <a:cs typeface="Century Gothic"/>
              </a:rPr>
              <a:t>continuità </a:t>
            </a:r>
            <a:r>
              <a:rPr dirty="0" sz="1300" spc="-40">
                <a:latin typeface="Century Gothic"/>
                <a:cs typeface="Century Gothic"/>
              </a:rPr>
              <a:t>aziendale. </a:t>
            </a:r>
            <a:r>
              <a:rPr dirty="0" sz="1300" spc="-50">
                <a:latin typeface="Century Gothic"/>
                <a:cs typeface="Century Gothic"/>
              </a:rPr>
              <a:t>Secondo </a:t>
            </a:r>
            <a:r>
              <a:rPr dirty="0" sz="1300" spc="-35">
                <a:latin typeface="Century Gothic"/>
                <a:cs typeface="Century Gothic"/>
              </a:rPr>
              <a:t>l'OIC</a:t>
            </a:r>
            <a:r>
              <a:rPr dirty="0" sz="1300" spc="-19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11,  </a:t>
            </a:r>
            <a:r>
              <a:rPr dirty="0" sz="1300" spc="-40">
                <a:latin typeface="Century Gothic"/>
                <a:cs typeface="Century Gothic"/>
              </a:rPr>
              <a:t>continuità aziendale </a:t>
            </a:r>
            <a:r>
              <a:rPr dirty="0" sz="1300" spc="-35">
                <a:latin typeface="Century Gothic"/>
                <a:cs typeface="Century Gothic"/>
              </a:rPr>
              <a:t>significa "la </a:t>
            </a:r>
            <a:r>
              <a:rPr dirty="0" sz="1300" spc="-45">
                <a:latin typeface="Century Gothic"/>
                <a:cs typeface="Century Gothic"/>
              </a:rPr>
              <a:t>capacità  </a:t>
            </a:r>
            <a:r>
              <a:rPr dirty="0" sz="1300" spc="-40">
                <a:latin typeface="Century Gothic"/>
                <a:cs typeface="Century Gothic"/>
              </a:rPr>
              <a:t>dell'azienda di continuare </a:t>
            </a:r>
            <a:r>
              <a:rPr dirty="0" sz="1300" spc="-55">
                <a:latin typeface="Century Gothic"/>
                <a:cs typeface="Century Gothic"/>
              </a:rPr>
              <a:t>a </a:t>
            </a:r>
            <a:r>
              <a:rPr dirty="0" sz="1300" spc="-35">
                <a:latin typeface="Century Gothic"/>
                <a:cs typeface="Century Gothic"/>
              </a:rPr>
              <a:t>costituire</a:t>
            </a:r>
            <a:r>
              <a:rPr dirty="0" sz="1300" spc="-10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un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00880" y="4906798"/>
            <a:ext cx="3416935" cy="9004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47400"/>
              </a:lnSpc>
              <a:spcBef>
                <a:spcPts val="90"/>
              </a:spcBef>
            </a:pPr>
            <a:r>
              <a:rPr dirty="0" sz="1300" spc="-45">
                <a:latin typeface="Century Gothic"/>
                <a:cs typeface="Century Gothic"/>
              </a:rPr>
              <a:t>complesso </a:t>
            </a:r>
            <a:r>
              <a:rPr dirty="0" sz="1300" spc="-50">
                <a:latin typeface="Century Gothic"/>
                <a:cs typeface="Century Gothic"/>
              </a:rPr>
              <a:t>economico </a:t>
            </a:r>
            <a:r>
              <a:rPr dirty="0" sz="1300" spc="-40">
                <a:latin typeface="Century Gothic"/>
                <a:cs typeface="Century Gothic"/>
              </a:rPr>
              <a:t>funzionante  destinato </a:t>
            </a:r>
            <a:r>
              <a:rPr dirty="0" sz="1300" spc="-35">
                <a:latin typeface="Century Gothic"/>
                <a:cs typeface="Century Gothic"/>
              </a:rPr>
              <a:t>alla </a:t>
            </a:r>
            <a:r>
              <a:rPr dirty="0" sz="1300" spc="-40">
                <a:latin typeface="Century Gothic"/>
                <a:cs typeface="Century Gothic"/>
              </a:rPr>
              <a:t>produzione di reddito </a:t>
            </a:r>
            <a:r>
              <a:rPr dirty="0" sz="1300" spc="-25">
                <a:latin typeface="Century Gothic"/>
                <a:cs typeface="Century Gothic"/>
              </a:rPr>
              <a:t>per </a:t>
            </a:r>
            <a:r>
              <a:rPr dirty="0" sz="1300" spc="-45">
                <a:latin typeface="Century Gothic"/>
                <a:cs typeface="Century Gothic"/>
              </a:rPr>
              <a:t>un  </a:t>
            </a:r>
            <a:r>
              <a:rPr dirty="0" sz="1300" spc="-40">
                <a:latin typeface="Century Gothic"/>
                <a:cs typeface="Century Gothic"/>
              </a:rPr>
              <a:t>prevedibile </a:t>
            </a:r>
            <a:r>
              <a:rPr dirty="0" sz="1300" spc="-45">
                <a:latin typeface="Century Gothic"/>
                <a:cs typeface="Century Gothic"/>
              </a:rPr>
              <a:t>arco temporale</a:t>
            </a:r>
            <a:r>
              <a:rPr dirty="0" sz="1300" spc="3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futuro".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00880" y="7974330"/>
            <a:ext cx="3411854" cy="2367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95"/>
              </a:spcBef>
            </a:pPr>
            <a:r>
              <a:rPr dirty="0" sz="1300" spc="-40" b="1">
                <a:latin typeface="Century Gothic"/>
                <a:cs typeface="Century Gothic"/>
              </a:rPr>
              <a:t>Indicazioni </a:t>
            </a:r>
            <a:r>
              <a:rPr dirty="0" sz="1300" spc="-35" b="1">
                <a:latin typeface="Century Gothic"/>
                <a:cs typeface="Century Gothic"/>
              </a:rPr>
              <a:t>dell'art. </a:t>
            </a:r>
            <a:r>
              <a:rPr dirty="0" sz="1300" spc="-45" b="1">
                <a:latin typeface="Century Gothic"/>
                <a:cs typeface="Century Gothic"/>
              </a:rPr>
              <a:t>2086</a:t>
            </a:r>
            <a:r>
              <a:rPr dirty="0" sz="1300" spc="20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c.c.</a:t>
            </a:r>
            <a:endParaRPr sz="1300">
              <a:latin typeface="Century Gothic"/>
              <a:cs typeface="Century Gothic"/>
            </a:endParaRPr>
          </a:p>
          <a:p>
            <a:pPr algn="just" marL="12700" marR="5080">
              <a:lnSpc>
                <a:spcPct val="147300"/>
              </a:lnSpc>
              <a:spcBef>
                <a:spcPts val="800"/>
              </a:spcBef>
            </a:pPr>
            <a:r>
              <a:rPr dirty="0" sz="1300" spc="-30">
                <a:latin typeface="Century Gothic"/>
                <a:cs typeface="Century Gothic"/>
              </a:rPr>
              <a:t>L'art. </a:t>
            </a:r>
            <a:r>
              <a:rPr dirty="0" sz="1300" spc="-40">
                <a:latin typeface="Century Gothic"/>
                <a:cs typeface="Century Gothic"/>
              </a:rPr>
              <a:t>2086 </a:t>
            </a:r>
            <a:r>
              <a:rPr dirty="0" sz="1300" spc="-35">
                <a:latin typeface="Century Gothic"/>
                <a:cs typeface="Century Gothic"/>
              </a:rPr>
              <a:t>c.c. </a:t>
            </a:r>
            <a:r>
              <a:rPr dirty="0" sz="1300" spc="-50">
                <a:latin typeface="Century Gothic"/>
                <a:cs typeface="Century Gothic"/>
              </a:rPr>
              <a:t>non </a:t>
            </a:r>
            <a:r>
              <a:rPr dirty="0" sz="1300" spc="-40">
                <a:latin typeface="Century Gothic"/>
                <a:cs typeface="Century Gothic"/>
              </a:rPr>
              <a:t>specifica </a:t>
            </a:r>
            <a:r>
              <a:rPr dirty="0" sz="1300" spc="-55">
                <a:latin typeface="Century Gothic"/>
                <a:cs typeface="Century Gothic"/>
              </a:rPr>
              <a:t>come  </a:t>
            </a:r>
            <a:r>
              <a:rPr dirty="0" sz="1300" spc="-45">
                <a:latin typeface="Century Gothic"/>
                <a:cs typeface="Century Gothic"/>
              </a:rPr>
              <a:t>determinare </a:t>
            </a:r>
            <a:r>
              <a:rPr dirty="0" sz="1300" spc="-40">
                <a:latin typeface="Century Gothic"/>
                <a:cs typeface="Century Gothic"/>
              </a:rPr>
              <a:t>l'adeguatezza </a:t>
            </a:r>
            <a:r>
              <a:rPr dirty="0" sz="1300" spc="-35">
                <a:latin typeface="Century Gothic"/>
                <a:cs typeface="Century Gothic"/>
              </a:rPr>
              <a:t>della </a:t>
            </a:r>
            <a:r>
              <a:rPr dirty="0" sz="1300" spc="-30">
                <a:latin typeface="Century Gothic"/>
                <a:cs typeface="Century Gothic"/>
              </a:rPr>
              <a:t>struttura,</a:t>
            </a:r>
            <a:r>
              <a:rPr dirty="0" sz="1300" spc="-270">
                <a:latin typeface="Century Gothic"/>
                <a:cs typeface="Century Gothic"/>
              </a:rPr>
              <a:t> </a:t>
            </a:r>
            <a:r>
              <a:rPr dirty="0" sz="1300" spc="-50">
                <a:latin typeface="Century Gothic"/>
                <a:cs typeface="Century Gothic"/>
              </a:rPr>
              <a:t>né  </a:t>
            </a:r>
            <a:r>
              <a:rPr dirty="0" sz="1300" spc="-55">
                <a:latin typeface="Century Gothic"/>
                <a:cs typeface="Century Gothic"/>
              </a:rPr>
              <a:t>come </a:t>
            </a:r>
            <a:r>
              <a:rPr dirty="0" sz="1300" spc="-40">
                <a:latin typeface="Century Gothic"/>
                <a:cs typeface="Century Gothic"/>
              </a:rPr>
              <a:t>prevedere </a:t>
            </a:r>
            <a:r>
              <a:rPr dirty="0" sz="1300" spc="-45">
                <a:latin typeface="Century Gothic"/>
                <a:cs typeface="Century Gothic"/>
              </a:rPr>
              <a:t>tempestivamente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25">
                <a:latin typeface="Century Gothic"/>
                <a:cs typeface="Century Gothic"/>
              </a:rPr>
              <a:t>crisi.  </a:t>
            </a:r>
            <a:r>
              <a:rPr dirty="0" sz="1300" spc="-35">
                <a:latin typeface="Century Gothic"/>
                <a:cs typeface="Century Gothic"/>
              </a:rPr>
              <a:t>Tuttavia, </a:t>
            </a:r>
            <a:r>
              <a:rPr dirty="0" sz="1300" spc="-30">
                <a:latin typeface="Century Gothic"/>
                <a:cs typeface="Century Gothic"/>
              </a:rPr>
              <a:t>l'articolo </a:t>
            </a:r>
            <a:r>
              <a:rPr dirty="0" sz="1300" spc="-45">
                <a:latin typeface="Century Gothic"/>
                <a:cs typeface="Century Gothic"/>
              </a:rPr>
              <a:t>3 </a:t>
            </a:r>
            <a:r>
              <a:rPr dirty="0" sz="1300" spc="-40">
                <a:latin typeface="Century Gothic"/>
                <a:cs typeface="Century Gothic"/>
              </a:rPr>
              <a:t>del </a:t>
            </a:r>
            <a:r>
              <a:rPr dirty="0" sz="1300" spc="-35">
                <a:latin typeface="Century Gothic"/>
                <a:cs typeface="Century Gothic"/>
              </a:rPr>
              <a:t>CCII, </a:t>
            </a:r>
            <a:r>
              <a:rPr dirty="0" sz="1300" spc="-30">
                <a:latin typeface="Century Gothic"/>
                <a:cs typeface="Century Gothic"/>
              </a:rPr>
              <a:t>intitolato  </a:t>
            </a:r>
            <a:r>
              <a:rPr dirty="0" sz="1300" spc="-45">
                <a:latin typeface="Century Gothic"/>
                <a:cs typeface="Century Gothic"/>
              </a:rPr>
              <a:t>"Adeguatezza </a:t>
            </a:r>
            <a:r>
              <a:rPr dirty="0" sz="1300" spc="-35">
                <a:latin typeface="Century Gothic"/>
                <a:cs typeface="Century Gothic"/>
              </a:rPr>
              <a:t>delle </a:t>
            </a:r>
            <a:r>
              <a:rPr dirty="0" sz="1300" spc="-40">
                <a:latin typeface="Century Gothic"/>
                <a:cs typeface="Century Gothic"/>
              </a:rPr>
              <a:t>misure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5">
                <a:latin typeface="Century Gothic"/>
                <a:cs typeface="Century Gothic"/>
              </a:rPr>
              <a:t>degli </a:t>
            </a:r>
            <a:r>
              <a:rPr dirty="0" sz="1300" spc="-30">
                <a:latin typeface="Century Gothic"/>
                <a:cs typeface="Century Gothic"/>
              </a:rPr>
              <a:t>assetti in  </a:t>
            </a:r>
            <a:r>
              <a:rPr dirty="0" sz="1300" spc="-40">
                <a:latin typeface="Century Gothic"/>
                <a:cs typeface="Century Gothic"/>
              </a:rPr>
              <a:t>funzione </a:t>
            </a:r>
            <a:r>
              <a:rPr dirty="0" sz="1300" spc="-35">
                <a:latin typeface="Century Gothic"/>
                <a:cs typeface="Century Gothic"/>
              </a:rPr>
              <a:t>della rilevazione </a:t>
            </a:r>
            <a:r>
              <a:rPr dirty="0" sz="1300" spc="-40">
                <a:latin typeface="Century Gothic"/>
                <a:cs typeface="Century Gothic"/>
              </a:rPr>
              <a:t>tempestiva della  </a:t>
            </a:r>
            <a:r>
              <a:rPr dirty="0" sz="1300" spc="-30">
                <a:latin typeface="Century Gothic"/>
                <a:cs typeface="Century Gothic"/>
              </a:rPr>
              <a:t>crisi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di</a:t>
            </a:r>
            <a:r>
              <a:rPr dirty="0" sz="1300" spc="-8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impresa",</a:t>
            </a:r>
            <a:r>
              <a:rPr dirty="0" sz="1300" spc="-8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fornisce</a:t>
            </a:r>
            <a:r>
              <a:rPr dirty="0" sz="1300" spc="-80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alcune</a:t>
            </a:r>
            <a:r>
              <a:rPr dirty="0" sz="1300" spc="-8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indicazioni</a:t>
            </a:r>
            <a:r>
              <a:rPr dirty="0" sz="1300" spc="-8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su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13200" y="5987796"/>
            <a:ext cx="3390900" cy="1907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892" y="172619"/>
            <a:ext cx="3411220" cy="9017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105"/>
              </a:spcBef>
            </a:pPr>
            <a:r>
              <a:rPr dirty="0" sz="1300" spc="-50">
                <a:latin typeface="Century Gothic"/>
                <a:cs typeface="Century Gothic"/>
              </a:rPr>
              <a:t>cosa </a:t>
            </a:r>
            <a:r>
              <a:rPr dirty="0" sz="1300" spc="-45">
                <a:latin typeface="Century Gothic"/>
                <a:cs typeface="Century Gothic"/>
              </a:rPr>
              <a:t>dovrebbero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consentire </a:t>
            </a:r>
            <a:r>
              <a:rPr dirty="0" sz="1300" spc="-25">
                <a:latin typeface="Century Gothic"/>
                <a:cs typeface="Century Gothic"/>
              </a:rPr>
              <a:t>gli </a:t>
            </a:r>
            <a:r>
              <a:rPr dirty="0" sz="1300" spc="-45">
                <a:latin typeface="Century Gothic"/>
                <a:cs typeface="Century Gothic"/>
              </a:rPr>
              <a:t>adeguati  </a:t>
            </a:r>
            <a:r>
              <a:rPr dirty="0" sz="1300" spc="-35">
                <a:latin typeface="Century Gothic"/>
                <a:cs typeface="Century Gothic"/>
              </a:rPr>
              <a:t>assetti </a:t>
            </a:r>
            <a:r>
              <a:rPr dirty="0" sz="1300" spc="-40">
                <a:latin typeface="Century Gothic"/>
                <a:cs typeface="Century Gothic"/>
              </a:rPr>
              <a:t>per </a:t>
            </a:r>
            <a:r>
              <a:rPr dirty="0" sz="1300" spc="-35">
                <a:latin typeface="Century Gothic"/>
                <a:cs typeface="Century Gothic"/>
              </a:rPr>
              <a:t>rilevare </a:t>
            </a:r>
            <a:r>
              <a:rPr dirty="0" sz="1300" spc="-45">
                <a:latin typeface="Century Gothic"/>
                <a:cs typeface="Century Gothic"/>
              </a:rPr>
              <a:t>tempestivamente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25">
                <a:latin typeface="Century Gothic"/>
                <a:cs typeface="Century Gothic"/>
              </a:rPr>
              <a:t>crisi.  </a:t>
            </a:r>
            <a:r>
              <a:rPr dirty="0" sz="1300" spc="-35">
                <a:latin typeface="Century Gothic"/>
                <a:cs typeface="Century Gothic"/>
              </a:rPr>
              <a:t>Gli </a:t>
            </a:r>
            <a:r>
              <a:rPr dirty="0" sz="1300" spc="-45">
                <a:latin typeface="Century Gothic"/>
                <a:cs typeface="Century Gothic"/>
              </a:rPr>
              <a:t>adeguati </a:t>
            </a:r>
            <a:r>
              <a:rPr dirty="0" sz="1300" spc="-35">
                <a:latin typeface="Century Gothic"/>
                <a:cs typeface="Century Gothic"/>
              </a:rPr>
              <a:t>assetti </a:t>
            </a:r>
            <a:r>
              <a:rPr dirty="0" sz="1300" spc="-50">
                <a:latin typeface="Century Gothic"/>
                <a:cs typeface="Century Gothic"/>
              </a:rPr>
              <a:t>devono </a:t>
            </a:r>
            <a:r>
              <a:rPr dirty="0" sz="1300" spc="-40">
                <a:latin typeface="Century Gothic"/>
                <a:cs typeface="Century Gothic"/>
              </a:rPr>
              <a:t>permettere</a:t>
            </a:r>
            <a:r>
              <a:rPr dirty="0" sz="1300" spc="9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di: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1149757"/>
            <a:ext cx="3186430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7700"/>
              </a:lnSpc>
              <a:spcBef>
                <a:spcPts val="100"/>
              </a:spcBef>
              <a:buSzPct val="76923"/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300" spc="-35">
                <a:latin typeface="Century Gothic"/>
                <a:cs typeface="Century Gothic"/>
              </a:rPr>
              <a:t>Rilevare </a:t>
            </a:r>
            <a:r>
              <a:rPr dirty="0" sz="1300" spc="-40">
                <a:latin typeface="Century Gothic"/>
                <a:cs typeface="Century Gothic"/>
              </a:rPr>
              <a:t>eventuali </a:t>
            </a:r>
            <a:r>
              <a:rPr dirty="0" sz="1300" spc="-30">
                <a:latin typeface="Century Gothic"/>
                <a:cs typeface="Century Gothic"/>
              </a:rPr>
              <a:t>squilibri </a:t>
            </a:r>
            <a:r>
              <a:rPr dirty="0" sz="1300" spc="-40">
                <a:latin typeface="Century Gothic"/>
                <a:cs typeface="Century Gothic"/>
              </a:rPr>
              <a:t>di carattere  patrimoniale </a:t>
            </a:r>
            <a:r>
              <a:rPr dirty="0" sz="1300" spc="-55">
                <a:latin typeface="Century Gothic"/>
                <a:cs typeface="Century Gothic"/>
              </a:rPr>
              <a:t>o</a:t>
            </a:r>
            <a:r>
              <a:rPr dirty="0" sz="1300" spc="-1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economico-finanziario,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091" y="1733447"/>
            <a:ext cx="2956560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700"/>
              </a:lnSpc>
              <a:spcBef>
                <a:spcPts val="100"/>
              </a:spcBef>
              <a:tabLst>
                <a:tab pos="1330325" algn="l"/>
                <a:tab pos="1520825" algn="l"/>
                <a:tab pos="2160270" algn="l"/>
                <a:tab pos="2840990" algn="l"/>
              </a:tabLst>
            </a:pPr>
            <a:r>
              <a:rPr dirty="0" sz="1300" spc="-40">
                <a:latin typeface="Century Gothic"/>
                <a:cs typeface="Century Gothic"/>
              </a:rPr>
              <a:t>ra</a:t>
            </a:r>
            <a:r>
              <a:rPr dirty="0" sz="1300" spc="-50">
                <a:latin typeface="Century Gothic"/>
                <a:cs typeface="Century Gothic"/>
              </a:rPr>
              <a:t>pp</a:t>
            </a:r>
            <a:r>
              <a:rPr dirty="0" sz="1300" spc="-40">
                <a:latin typeface="Century Gothic"/>
                <a:cs typeface="Century Gothic"/>
              </a:rPr>
              <a:t>or</a:t>
            </a:r>
            <a:r>
              <a:rPr dirty="0" sz="1300" spc="-25">
                <a:latin typeface="Century Gothic"/>
                <a:cs typeface="Century Gothic"/>
              </a:rPr>
              <a:t>t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25">
                <a:latin typeface="Century Gothic"/>
                <a:cs typeface="Century Gothic"/>
              </a:rPr>
              <a:t>t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15">
                <a:latin typeface="Century Gothic"/>
                <a:cs typeface="Century Gothic"/>
              </a:rPr>
              <a:t>l</a:t>
            </a:r>
            <a:r>
              <a:rPr dirty="0" sz="1300" spc="-5">
                <a:latin typeface="Century Gothic"/>
                <a:cs typeface="Century Gothic"/>
              </a:rPr>
              <a:t>l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20">
                <a:latin typeface="Century Gothic"/>
                <a:cs typeface="Century Gothic"/>
              </a:rPr>
              <a:t>s</a:t>
            </a:r>
            <a:r>
              <a:rPr dirty="0" sz="1300" spc="-50">
                <a:latin typeface="Century Gothic"/>
                <a:cs typeface="Century Gothic"/>
              </a:rPr>
              <a:t>pe</a:t>
            </a:r>
            <a:r>
              <a:rPr dirty="0" sz="1300" spc="-55">
                <a:latin typeface="Century Gothic"/>
                <a:cs typeface="Century Gothic"/>
              </a:rPr>
              <a:t>c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25">
                <a:latin typeface="Century Gothic"/>
                <a:cs typeface="Century Gothic"/>
              </a:rPr>
              <a:t>f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45">
                <a:latin typeface="Century Gothic"/>
                <a:cs typeface="Century Gothic"/>
              </a:rPr>
              <a:t>c</a:t>
            </a:r>
            <a:r>
              <a:rPr dirty="0" sz="1300" spc="-45">
                <a:latin typeface="Century Gothic"/>
                <a:cs typeface="Century Gothic"/>
              </a:rPr>
              <a:t>h</a:t>
            </a:r>
            <a:r>
              <a:rPr dirty="0" sz="1300" spc="-40">
                <a:latin typeface="Century Gothic"/>
                <a:cs typeface="Century Gothic"/>
              </a:rPr>
              <a:t>e  c</a:t>
            </a:r>
            <a:r>
              <a:rPr dirty="0" sz="1300" spc="-50">
                <a:latin typeface="Century Gothic"/>
                <a:cs typeface="Century Gothic"/>
              </a:rPr>
              <a:t>a</a:t>
            </a:r>
            <a:r>
              <a:rPr dirty="0" sz="1300" spc="-40">
                <a:latin typeface="Century Gothic"/>
                <a:cs typeface="Century Gothic"/>
              </a:rPr>
              <a:t>ra</a:t>
            </a:r>
            <a:r>
              <a:rPr dirty="0" sz="1300" spc="-25">
                <a:latin typeface="Century Gothic"/>
                <a:cs typeface="Century Gothic"/>
              </a:rPr>
              <a:t>t</a:t>
            </a:r>
            <a:r>
              <a:rPr dirty="0" sz="1300" spc="-15">
                <a:latin typeface="Century Gothic"/>
                <a:cs typeface="Century Gothic"/>
              </a:rPr>
              <a:t>t</a:t>
            </a:r>
            <a:r>
              <a:rPr dirty="0" sz="1300" spc="-40">
                <a:latin typeface="Century Gothic"/>
                <a:cs typeface="Century Gothic"/>
              </a:rPr>
              <a:t>er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35">
                <a:latin typeface="Century Gothic"/>
                <a:cs typeface="Century Gothic"/>
              </a:rPr>
              <a:t>s</a:t>
            </a:r>
            <a:r>
              <a:rPr dirty="0" sz="1300" spc="-20">
                <a:latin typeface="Century Gothic"/>
                <a:cs typeface="Century Gothic"/>
              </a:rPr>
              <a:t>ti</a:t>
            </a:r>
            <a:r>
              <a:rPr dirty="0" sz="1300" spc="-55">
                <a:latin typeface="Century Gothic"/>
                <a:cs typeface="Century Gothic"/>
              </a:rPr>
              <a:t>c</a:t>
            </a:r>
            <a:r>
              <a:rPr dirty="0" sz="1300" spc="-40">
                <a:latin typeface="Century Gothic"/>
                <a:cs typeface="Century Gothic"/>
              </a:rPr>
              <a:t>h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>
                <a:latin typeface="Century Gothic"/>
                <a:cs typeface="Century Gothic"/>
              </a:rPr>
              <a:t>		</a:t>
            </a:r>
            <a:r>
              <a:rPr dirty="0" sz="1300" spc="-60">
                <a:latin typeface="Century Gothic"/>
                <a:cs typeface="Century Gothic"/>
              </a:rPr>
              <a:t>de</a:t>
            </a:r>
            <a:r>
              <a:rPr dirty="0" sz="1300" spc="-15">
                <a:latin typeface="Century Gothic"/>
                <a:cs typeface="Century Gothic"/>
              </a:rPr>
              <a:t>ll</a:t>
            </a:r>
            <a:r>
              <a:rPr dirty="0" sz="1300" spc="-20">
                <a:latin typeface="Century Gothic"/>
                <a:cs typeface="Century Gothic"/>
              </a:rPr>
              <a:t>'</a:t>
            </a:r>
            <a:r>
              <a:rPr dirty="0" sz="1300" spc="-5">
                <a:latin typeface="Century Gothic"/>
                <a:cs typeface="Century Gothic"/>
              </a:rPr>
              <a:t>i</a:t>
            </a:r>
            <a:r>
              <a:rPr dirty="0" sz="1300" spc="-85">
                <a:latin typeface="Century Gothic"/>
                <a:cs typeface="Century Gothic"/>
              </a:rPr>
              <a:t>m</a:t>
            </a:r>
            <a:r>
              <a:rPr dirty="0" sz="1300" spc="-50">
                <a:latin typeface="Century Gothic"/>
                <a:cs typeface="Century Gothic"/>
              </a:rPr>
              <a:t>p</a:t>
            </a:r>
            <a:r>
              <a:rPr dirty="0" sz="1300" spc="-15">
                <a:latin typeface="Century Gothic"/>
                <a:cs typeface="Century Gothic"/>
              </a:rPr>
              <a:t>r</a:t>
            </a:r>
            <a:r>
              <a:rPr dirty="0" sz="1300" spc="-50">
                <a:latin typeface="Century Gothic"/>
                <a:cs typeface="Century Gothic"/>
              </a:rPr>
              <a:t>esa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9091" y="2317140"/>
            <a:ext cx="2953385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700"/>
              </a:lnSpc>
              <a:spcBef>
                <a:spcPts val="100"/>
              </a:spcBef>
            </a:pPr>
            <a:r>
              <a:rPr dirty="0" sz="1300" spc="-30">
                <a:latin typeface="Century Gothic"/>
                <a:cs typeface="Century Gothic"/>
              </a:rPr>
              <a:t>dell'attività </a:t>
            </a:r>
            <a:r>
              <a:rPr dirty="0" sz="1300" spc="-35">
                <a:latin typeface="Century Gothic"/>
                <a:cs typeface="Century Gothic"/>
              </a:rPr>
              <a:t>imprenditoriale svolta </a:t>
            </a:r>
            <a:r>
              <a:rPr dirty="0" sz="1300" spc="-40">
                <a:latin typeface="Century Gothic"/>
                <a:cs typeface="Century Gothic"/>
              </a:rPr>
              <a:t>dal  debitore.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0491" y="3002559"/>
            <a:ext cx="3184525" cy="14865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41300" marR="5080" indent="-228600">
              <a:lnSpc>
                <a:spcPct val="147400"/>
              </a:lnSpc>
              <a:spcBef>
                <a:spcPts val="105"/>
              </a:spcBef>
              <a:buSzPct val="76923"/>
              <a:buFont typeface="Symbol"/>
              <a:buChar char=""/>
              <a:tabLst>
                <a:tab pos="241300" algn="l"/>
              </a:tabLst>
            </a:pPr>
            <a:r>
              <a:rPr dirty="0" sz="1300" spc="-35">
                <a:latin typeface="Century Gothic"/>
                <a:cs typeface="Century Gothic"/>
              </a:rPr>
              <a:t>Verificare la </a:t>
            </a:r>
            <a:r>
              <a:rPr dirty="0" sz="1300" spc="-30">
                <a:latin typeface="Century Gothic"/>
                <a:cs typeface="Century Gothic"/>
              </a:rPr>
              <a:t>sostenibilità </a:t>
            </a:r>
            <a:r>
              <a:rPr dirty="0" sz="1300" spc="-45">
                <a:latin typeface="Century Gothic"/>
                <a:cs typeface="Century Gothic"/>
              </a:rPr>
              <a:t>dei </a:t>
            </a:r>
            <a:r>
              <a:rPr dirty="0" sz="1300" spc="-35">
                <a:latin typeface="Century Gothic"/>
                <a:cs typeface="Century Gothic"/>
              </a:rPr>
              <a:t>debiti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5">
                <a:latin typeface="Century Gothic"/>
                <a:cs typeface="Century Gothic"/>
              </a:rPr>
              <a:t>le  </a:t>
            </a:r>
            <a:r>
              <a:rPr dirty="0" sz="1300" spc="-40">
                <a:latin typeface="Century Gothic"/>
                <a:cs typeface="Century Gothic"/>
              </a:rPr>
              <a:t>prospettive di </a:t>
            </a:r>
            <a:r>
              <a:rPr dirty="0" sz="1300" spc="-35">
                <a:latin typeface="Century Gothic"/>
                <a:cs typeface="Century Gothic"/>
              </a:rPr>
              <a:t>continuità </a:t>
            </a:r>
            <a:r>
              <a:rPr dirty="0" sz="1300" spc="-40">
                <a:latin typeface="Century Gothic"/>
                <a:cs typeface="Century Gothic"/>
              </a:rPr>
              <a:t>aziendale  </a:t>
            </a:r>
            <a:r>
              <a:rPr dirty="0" sz="1300" spc="-50">
                <a:latin typeface="Century Gothic"/>
                <a:cs typeface="Century Gothic"/>
              </a:rPr>
              <a:t>almeno </a:t>
            </a:r>
            <a:r>
              <a:rPr dirty="0" sz="1300" spc="-40">
                <a:latin typeface="Century Gothic"/>
                <a:cs typeface="Century Gothic"/>
              </a:rPr>
              <a:t>per </a:t>
            </a:r>
            <a:r>
              <a:rPr dirty="0" sz="1300" spc="-20">
                <a:latin typeface="Century Gothic"/>
                <a:cs typeface="Century Gothic"/>
              </a:rPr>
              <a:t>i </a:t>
            </a:r>
            <a:r>
              <a:rPr dirty="0" sz="1300" spc="-40">
                <a:latin typeface="Century Gothic"/>
                <a:cs typeface="Century Gothic"/>
              </a:rPr>
              <a:t>dodici </a:t>
            </a:r>
            <a:r>
              <a:rPr dirty="0" sz="1300" spc="-45">
                <a:latin typeface="Century Gothic"/>
                <a:cs typeface="Century Gothic"/>
              </a:rPr>
              <a:t>mesi </a:t>
            </a:r>
            <a:r>
              <a:rPr dirty="0" sz="1300" spc="-35">
                <a:latin typeface="Century Gothic"/>
                <a:cs typeface="Century Gothic"/>
              </a:rPr>
              <a:t>successivi  (orizzonte </a:t>
            </a:r>
            <a:r>
              <a:rPr dirty="0" sz="1300" spc="-40">
                <a:latin typeface="Century Gothic"/>
                <a:cs typeface="Century Gothic"/>
              </a:rPr>
              <a:t>temporale introdotto dal  D.Lgs. </a:t>
            </a:r>
            <a:r>
              <a:rPr dirty="0" sz="1300" spc="-35">
                <a:latin typeface="Century Gothic"/>
                <a:cs typeface="Century Gothic"/>
              </a:rPr>
              <a:t>n.</a:t>
            </a:r>
            <a:r>
              <a:rPr dirty="0" sz="1300" spc="1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83/2022).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491" y="4563897"/>
            <a:ext cx="3183255" cy="9017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41300" marR="5080" indent="-228600">
              <a:lnSpc>
                <a:spcPct val="147300"/>
              </a:lnSpc>
              <a:spcBef>
                <a:spcPts val="105"/>
              </a:spcBef>
              <a:buSzPct val="76923"/>
              <a:buFont typeface="Symbol"/>
              <a:buChar char=""/>
              <a:tabLst>
                <a:tab pos="241300" algn="l"/>
              </a:tabLst>
            </a:pPr>
            <a:r>
              <a:rPr dirty="0" sz="1300" spc="-40">
                <a:latin typeface="Century Gothic"/>
                <a:cs typeface="Century Gothic"/>
              </a:rPr>
              <a:t>Ricavare </a:t>
            </a:r>
            <a:r>
              <a:rPr dirty="0" sz="1300" spc="-30">
                <a:latin typeface="Century Gothic"/>
                <a:cs typeface="Century Gothic"/>
              </a:rPr>
              <a:t>le </a:t>
            </a:r>
            <a:r>
              <a:rPr dirty="0" sz="1300" spc="-35">
                <a:latin typeface="Century Gothic"/>
                <a:cs typeface="Century Gothic"/>
              </a:rPr>
              <a:t>informazioni </a:t>
            </a:r>
            <a:r>
              <a:rPr dirty="0" sz="1300" spc="-40">
                <a:latin typeface="Century Gothic"/>
                <a:cs typeface="Century Gothic"/>
              </a:rPr>
              <a:t>necessarie</a:t>
            </a:r>
            <a:r>
              <a:rPr dirty="0" sz="1300" spc="-229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per  </a:t>
            </a:r>
            <a:r>
              <a:rPr dirty="0" sz="1300" spc="-30">
                <a:latin typeface="Century Gothic"/>
                <a:cs typeface="Century Gothic"/>
              </a:rPr>
              <a:t>utilizzare </a:t>
            </a:r>
            <a:r>
              <a:rPr dirty="0" sz="1300" spc="-50">
                <a:latin typeface="Century Gothic"/>
                <a:cs typeface="Century Gothic"/>
              </a:rPr>
              <a:t>una </a:t>
            </a:r>
            <a:r>
              <a:rPr dirty="0" sz="1300" spc="-30">
                <a:latin typeface="Century Gothic"/>
                <a:cs typeface="Century Gothic"/>
              </a:rPr>
              <a:t>lista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5">
                <a:latin typeface="Century Gothic"/>
                <a:cs typeface="Century Gothic"/>
              </a:rPr>
              <a:t>controllo  </a:t>
            </a:r>
            <a:r>
              <a:rPr dirty="0" sz="1300" spc="-40">
                <a:latin typeface="Century Gothic"/>
                <a:cs typeface="Century Gothic"/>
              </a:rPr>
              <a:t>dettagliata </a:t>
            </a:r>
            <a:r>
              <a:rPr dirty="0" sz="1300" spc="-55">
                <a:latin typeface="Century Gothic"/>
                <a:cs typeface="Century Gothic"/>
              </a:rPr>
              <a:t>ed </a:t>
            </a:r>
            <a:r>
              <a:rPr dirty="0" sz="1300" spc="-35">
                <a:latin typeface="Century Gothic"/>
                <a:cs typeface="Century Gothic"/>
              </a:rPr>
              <a:t>effettuare </a:t>
            </a:r>
            <a:r>
              <a:rPr dirty="0" sz="1300" spc="-30">
                <a:latin typeface="Century Gothic"/>
                <a:cs typeface="Century Gothic"/>
              </a:rPr>
              <a:t>test</a:t>
            </a:r>
            <a:r>
              <a:rPr dirty="0" sz="1300" spc="21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pratici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9091" y="5441975"/>
            <a:ext cx="2955925" cy="900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95"/>
              </a:spcBef>
            </a:pPr>
            <a:r>
              <a:rPr dirty="0" sz="1300" spc="-45">
                <a:latin typeface="Century Gothic"/>
                <a:cs typeface="Century Gothic"/>
              </a:rPr>
              <a:t>per </a:t>
            </a:r>
            <a:r>
              <a:rPr dirty="0" sz="1300" spc="-35">
                <a:latin typeface="Century Gothic"/>
                <a:cs typeface="Century Gothic"/>
              </a:rPr>
              <a:t>verificare la </a:t>
            </a:r>
            <a:r>
              <a:rPr dirty="0" sz="1300" spc="-40">
                <a:latin typeface="Century Gothic"/>
                <a:cs typeface="Century Gothic"/>
              </a:rPr>
              <a:t>ragionevole  </a:t>
            </a:r>
            <a:r>
              <a:rPr dirty="0" sz="1300" spc="-35">
                <a:latin typeface="Century Gothic"/>
                <a:cs typeface="Century Gothic"/>
              </a:rPr>
              <a:t>perseguibilità </a:t>
            </a:r>
            <a:r>
              <a:rPr dirty="0" sz="1300" spc="-45">
                <a:latin typeface="Century Gothic"/>
                <a:cs typeface="Century Gothic"/>
              </a:rPr>
              <a:t>del </a:t>
            </a:r>
            <a:r>
              <a:rPr dirty="0" sz="1300" spc="-40">
                <a:latin typeface="Century Gothic"/>
                <a:cs typeface="Century Gothic"/>
              </a:rPr>
              <a:t>risanamento, </a:t>
            </a:r>
            <a:r>
              <a:rPr dirty="0" sz="1300" spc="-55">
                <a:latin typeface="Century Gothic"/>
                <a:cs typeface="Century Gothic"/>
              </a:rPr>
              <a:t>come  </a:t>
            </a:r>
            <a:r>
              <a:rPr dirty="0" sz="1300" spc="-35">
                <a:latin typeface="Century Gothic"/>
                <a:cs typeface="Century Gothic"/>
              </a:rPr>
              <a:t>previsto </a:t>
            </a:r>
            <a:r>
              <a:rPr dirty="0" sz="1300" spc="-30">
                <a:latin typeface="Century Gothic"/>
                <a:cs typeface="Century Gothic"/>
              </a:rPr>
              <a:t>dall'art. </a:t>
            </a:r>
            <a:r>
              <a:rPr dirty="0" sz="1300" spc="-35">
                <a:latin typeface="Century Gothic"/>
                <a:cs typeface="Century Gothic"/>
              </a:rPr>
              <a:t>13, </a:t>
            </a:r>
            <a:r>
              <a:rPr dirty="0" sz="1300" spc="-40">
                <a:latin typeface="Century Gothic"/>
                <a:cs typeface="Century Gothic"/>
              </a:rPr>
              <a:t>c. </a:t>
            </a:r>
            <a:r>
              <a:rPr dirty="0" sz="1300" spc="-45">
                <a:latin typeface="Century Gothic"/>
                <a:cs typeface="Century Gothic"/>
              </a:rPr>
              <a:t>2</a:t>
            </a:r>
            <a:r>
              <a:rPr dirty="0" sz="1300" spc="6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CCII.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1892" y="6418860"/>
            <a:ext cx="3413760" cy="1584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338455">
              <a:lnSpc>
                <a:spcPct val="146900"/>
              </a:lnSpc>
              <a:spcBef>
                <a:spcPts val="100"/>
              </a:spcBef>
            </a:pPr>
            <a:r>
              <a:rPr dirty="0" sz="1300" spc="-45" b="1">
                <a:latin typeface="Century Gothic"/>
                <a:cs typeface="Century Gothic"/>
              </a:rPr>
              <a:t>Importanza degli </a:t>
            </a:r>
            <a:r>
              <a:rPr dirty="0" sz="1300" spc="-35" b="1">
                <a:latin typeface="Century Gothic"/>
                <a:cs typeface="Century Gothic"/>
              </a:rPr>
              <a:t>Assetti Amministrativo-  </a:t>
            </a:r>
            <a:r>
              <a:rPr dirty="0" sz="1300" spc="-40" b="1">
                <a:latin typeface="Century Gothic"/>
                <a:cs typeface="Century Gothic"/>
              </a:rPr>
              <a:t>Contabili</a:t>
            </a:r>
            <a:endParaRPr sz="1300">
              <a:latin typeface="Century Gothic"/>
              <a:cs typeface="Century Gothic"/>
            </a:endParaRPr>
          </a:p>
          <a:p>
            <a:pPr algn="just" marL="12700" marR="5080">
              <a:lnSpc>
                <a:spcPct val="147400"/>
              </a:lnSpc>
              <a:spcBef>
                <a:spcPts val="795"/>
              </a:spcBef>
            </a:pPr>
            <a:r>
              <a:rPr dirty="0" sz="1300" spc="-35">
                <a:latin typeface="Century Gothic"/>
                <a:cs typeface="Century Gothic"/>
              </a:rPr>
              <a:t>Gli assetti amministrativo-contabili </a:t>
            </a:r>
            <a:r>
              <a:rPr dirty="0" sz="1300" spc="-45">
                <a:latin typeface="Century Gothic"/>
                <a:cs typeface="Century Gothic"/>
              </a:rPr>
              <a:t>sono  fondamentali </a:t>
            </a:r>
            <a:r>
              <a:rPr dirty="0" sz="1300" spc="-40">
                <a:latin typeface="Century Gothic"/>
                <a:cs typeface="Century Gothic"/>
              </a:rPr>
              <a:t>per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40">
                <a:latin typeface="Century Gothic"/>
                <a:cs typeface="Century Gothic"/>
              </a:rPr>
              <a:t>gestione di un'azienda.  </a:t>
            </a:r>
            <a:r>
              <a:rPr dirty="0" sz="1300" spc="-50">
                <a:latin typeface="Century Gothic"/>
                <a:cs typeface="Century Gothic"/>
              </a:rPr>
              <a:t>La </a:t>
            </a:r>
            <a:r>
              <a:rPr dirty="0" sz="1300" spc="-35">
                <a:latin typeface="Century Gothic"/>
                <a:cs typeface="Century Gothic"/>
              </a:rPr>
              <a:t>loro </a:t>
            </a:r>
            <a:r>
              <a:rPr dirty="0" sz="1300" spc="-40">
                <a:latin typeface="Century Gothic"/>
                <a:cs typeface="Century Gothic"/>
              </a:rPr>
              <a:t>organizzazione </a:t>
            </a:r>
            <a:r>
              <a:rPr dirty="0" sz="1300" spc="-55">
                <a:latin typeface="Century Gothic"/>
                <a:cs typeface="Century Gothic"/>
              </a:rPr>
              <a:t>è </a:t>
            </a:r>
            <a:r>
              <a:rPr dirty="0" sz="1300" spc="-40">
                <a:latin typeface="Century Gothic"/>
                <a:cs typeface="Century Gothic"/>
              </a:rPr>
              <a:t>essenziale</a:t>
            </a:r>
            <a:r>
              <a:rPr dirty="0" sz="1300" spc="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per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892" y="7979816"/>
            <a:ext cx="3411220" cy="900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95"/>
              </a:spcBef>
            </a:pPr>
            <a:r>
              <a:rPr dirty="0" sz="1300" spc="-40">
                <a:latin typeface="Century Gothic"/>
                <a:cs typeface="Century Gothic"/>
              </a:rPr>
              <a:t>garantire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40">
                <a:latin typeface="Century Gothic"/>
                <a:cs typeface="Century Gothic"/>
              </a:rPr>
              <a:t>trasparenza </a:t>
            </a:r>
            <a:r>
              <a:rPr dirty="0" sz="1300" spc="-35">
                <a:latin typeface="Century Gothic"/>
                <a:cs typeface="Century Gothic"/>
              </a:rPr>
              <a:t>finanziaria, la  </a:t>
            </a:r>
            <a:r>
              <a:rPr dirty="0" sz="1300" spc="-40">
                <a:latin typeface="Century Gothic"/>
                <a:cs typeface="Century Gothic"/>
              </a:rPr>
              <a:t>conformità </a:t>
            </a:r>
            <a:r>
              <a:rPr dirty="0" sz="1300" spc="-45">
                <a:latin typeface="Century Gothic"/>
                <a:cs typeface="Century Gothic"/>
              </a:rPr>
              <a:t>normativa 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45">
                <a:latin typeface="Century Gothic"/>
                <a:cs typeface="Century Gothic"/>
              </a:rPr>
              <a:t>capacità </a:t>
            </a:r>
            <a:r>
              <a:rPr dirty="0" sz="1300" spc="-40">
                <a:latin typeface="Century Gothic"/>
                <a:cs typeface="Century Gothic"/>
              </a:rPr>
              <a:t>di  </a:t>
            </a:r>
            <a:r>
              <a:rPr dirty="0" sz="1300" spc="-45">
                <a:latin typeface="Century Gothic"/>
                <a:cs typeface="Century Gothic"/>
              </a:rPr>
              <a:t>prendere </a:t>
            </a:r>
            <a:r>
              <a:rPr dirty="0" sz="1300" spc="-35">
                <a:latin typeface="Century Gothic"/>
                <a:cs typeface="Century Gothic"/>
              </a:rPr>
              <a:t>decisioni</a:t>
            </a:r>
            <a:r>
              <a:rPr dirty="0" sz="130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informate.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1892" y="9050273"/>
            <a:ext cx="265112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0" b="1">
                <a:latin typeface="Century Gothic"/>
                <a:cs typeface="Century Gothic"/>
              </a:rPr>
              <a:t>Conseguenze</a:t>
            </a:r>
            <a:r>
              <a:rPr dirty="0" sz="1300" spc="10" b="1">
                <a:latin typeface="Century Gothic"/>
                <a:cs typeface="Century Gothic"/>
              </a:rPr>
              <a:t> </a:t>
            </a:r>
            <a:r>
              <a:rPr dirty="0" sz="1300" spc="-45" b="1">
                <a:latin typeface="Century Gothic"/>
                <a:cs typeface="Century Gothic"/>
              </a:rPr>
              <a:t>dell'Inadempimento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1892" y="9443415"/>
            <a:ext cx="340931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20">
                <a:latin typeface="Century Gothic"/>
                <a:cs typeface="Century Gothic"/>
              </a:rPr>
              <a:t>Il </a:t>
            </a:r>
            <a:r>
              <a:rPr dirty="0" sz="1300" spc="-50">
                <a:latin typeface="Century Gothic"/>
                <a:cs typeface="Century Gothic"/>
              </a:rPr>
              <a:t>mancato </a:t>
            </a:r>
            <a:r>
              <a:rPr dirty="0" sz="1300" spc="-35">
                <a:latin typeface="Century Gothic"/>
                <a:cs typeface="Century Gothic"/>
              </a:rPr>
              <a:t>rispetto dell'obbligo </a:t>
            </a:r>
            <a:r>
              <a:rPr dirty="0" sz="1300" spc="-40">
                <a:latin typeface="Century Gothic"/>
                <a:cs typeface="Century Gothic"/>
              </a:rPr>
              <a:t>di</a:t>
            </a:r>
            <a:r>
              <a:rPr dirty="0" sz="1300" spc="16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istituire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1892" y="9642144"/>
            <a:ext cx="1539240" cy="608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100"/>
              </a:lnSpc>
              <a:spcBef>
                <a:spcPts val="100"/>
              </a:spcBef>
              <a:tabLst>
                <a:tab pos="1059815" algn="l"/>
                <a:tab pos="1272540" algn="l"/>
              </a:tabLst>
            </a:pP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45">
                <a:latin typeface="Century Gothic"/>
                <a:cs typeface="Century Gothic"/>
              </a:rPr>
              <a:t>d</a:t>
            </a:r>
            <a:r>
              <a:rPr dirty="0" sz="1300" spc="-55">
                <a:latin typeface="Century Gothic"/>
                <a:cs typeface="Century Gothic"/>
              </a:rPr>
              <a:t>eg</a:t>
            </a:r>
            <a:r>
              <a:rPr dirty="0" sz="1300" spc="-40">
                <a:latin typeface="Century Gothic"/>
                <a:cs typeface="Century Gothic"/>
              </a:rPr>
              <a:t>u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25">
                <a:latin typeface="Century Gothic"/>
                <a:cs typeface="Century Gothic"/>
              </a:rPr>
              <a:t>t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40">
                <a:latin typeface="Century Gothic"/>
                <a:cs typeface="Century Gothic"/>
              </a:rPr>
              <a:t>asset</a:t>
            </a:r>
            <a:r>
              <a:rPr dirty="0" sz="1300" spc="-25">
                <a:latin typeface="Century Gothic"/>
                <a:cs typeface="Century Gothic"/>
              </a:rPr>
              <a:t>t</a:t>
            </a:r>
            <a:r>
              <a:rPr dirty="0" sz="1300" spc="-20">
                <a:latin typeface="Century Gothic"/>
                <a:cs typeface="Century Gothic"/>
              </a:rPr>
              <a:t>i  </a:t>
            </a:r>
            <a:r>
              <a:rPr dirty="0" sz="1300" spc="-40">
                <a:latin typeface="Century Gothic"/>
                <a:cs typeface="Century Gothic"/>
              </a:rPr>
              <a:t>amministrativo	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79800" y="9642144"/>
            <a:ext cx="1068705" cy="608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27025">
              <a:lnSpc>
                <a:spcPct val="147100"/>
              </a:lnSpc>
              <a:spcBef>
                <a:spcPts val="100"/>
              </a:spcBef>
            </a:pPr>
            <a:r>
              <a:rPr dirty="0" sz="1300" spc="-45">
                <a:latin typeface="Century Gothic"/>
                <a:cs typeface="Century Gothic"/>
              </a:rPr>
              <a:t>espone  </a:t>
            </a:r>
            <a:r>
              <a:rPr dirty="0" sz="1300" spc="-40">
                <a:latin typeface="Century Gothic"/>
                <a:cs typeface="Century Gothic"/>
              </a:rPr>
              <a:t>res</a:t>
            </a:r>
            <a:r>
              <a:rPr dirty="0" sz="1300" spc="-50">
                <a:latin typeface="Century Gothic"/>
                <a:cs typeface="Century Gothic"/>
              </a:rPr>
              <a:t>p</a:t>
            </a:r>
            <a:r>
              <a:rPr dirty="0" sz="1300" spc="-45">
                <a:latin typeface="Century Gothic"/>
                <a:cs typeface="Century Gothic"/>
              </a:rPr>
              <a:t>o</a:t>
            </a:r>
            <a:r>
              <a:rPr dirty="0" sz="1300" spc="-40">
                <a:latin typeface="Century Gothic"/>
                <a:cs typeface="Century Gothic"/>
              </a:rPr>
              <a:t>ns</a:t>
            </a:r>
            <a:r>
              <a:rPr dirty="0" sz="1300" spc="-40">
                <a:latin typeface="Century Gothic"/>
                <a:cs typeface="Century Gothic"/>
              </a:rPr>
              <a:t>a</a:t>
            </a:r>
            <a:r>
              <a:rPr dirty="0" sz="1300" spc="-25">
                <a:latin typeface="Century Gothic"/>
                <a:cs typeface="Century Gothic"/>
              </a:rPr>
              <a:t>bilit</a:t>
            </a:r>
            <a:r>
              <a:rPr dirty="0" sz="1300" spc="-55">
                <a:latin typeface="Century Gothic"/>
                <a:cs typeface="Century Gothic"/>
              </a:rPr>
              <a:t>à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83444" y="9642144"/>
            <a:ext cx="680085" cy="608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1115">
              <a:lnSpc>
                <a:spcPct val="147100"/>
              </a:lnSpc>
              <a:spcBef>
                <a:spcPts val="100"/>
              </a:spcBef>
            </a:pPr>
            <a:r>
              <a:rPr dirty="0" sz="1300" spc="-15">
                <a:latin typeface="Century Gothic"/>
                <a:cs typeface="Century Gothic"/>
              </a:rPr>
              <a:t>l'</a:t>
            </a:r>
            <a:r>
              <a:rPr dirty="0" sz="1300" spc="-55">
                <a:latin typeface="Century Gothic"/>
                <a:cs typeface="Century Gothic"/>
              </a:rPr>
              <a:t>o</a:t>
            </a:r>
            <a:r>
              <a:rPr dirty="0" sz="1300" spc="-15">
                <a:latin typeface="Century Gothic"/>
                <a:cs typeface="Century Gothic"/>
              </a:rPr>
              <a:t>r</a:t>
            </a:r>
            <a:r>
              <a:rPr dirty="0" sz="1300" spc="-50">
                <a:latin typeface="Century Gothic"/>
                <a:cs typeface="Century Gothic"/>
              </a:rPr>
              <a:t>g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45">
                <a:latin typeface="Century Gothic"/>
                <a:cs typeface="Century Gothic"/>
              </a:rPr>
              <a:t>n</a:t>
            </a:r>
            <a:r>
              <a:rPr dirty="0" sz="1300" spc="-35">
                <a:latin typeface="Century Gothic"/>
                <a:cs typeface="Century Gothic"/>
              </a:rPr>
              <a:t>o  </a:t>
            </a:r>
            <a:r>
              <a:rPr dirty="0" sz="1300" spc="-50">
                <a:latin typeface="Century Gothic"/>
                <a:cs typeface="Century Gothic"/>
              </a:rPr>
              <a:t>g</a:t>
            </a:r>
            <a:r>
              <a:rPr dirty="0" sz="1300" spc="-40">
                <a:latin typeface="Century Gothic"/>
                <a:cs typeface="Century Gothic"/>
              </a:rPr>
              <a:t>ra</a:t>
            </a:r>
            <a:r>
              <a:rPr dirty="0" sz="1300" spc="-40">
                <a:latin typeface="Century Gothic"/>
                <a:cs typeface="Century Gothic"/>
              </a:rPr>
              <a:t>v</a:t>
            </a:r>
            <a:r>
              <a:rPr dirty="0" sz="1300" spc="-45">
                <a:latin typeface="Century Gothic"/>
                <a:cs typeface="Century Gothic"/>
              </a:rPr>
              <a:t>os</a:t>
            </a:r>
            <a:r>
              <a:rPr dirty="0" sz="1300" spc="-50">
                <a:latin typeface="Century Gothic"/>
                <a:cs typeface="Century Gothic"/>
              </a:rPr>
              <a:t>e</a:t>
            </a:r>
            <a:r>
              <a:rPr dirty="0" sz="1300" spc="-25">
                <a:latin typeface="Century Gothic"/>
                <a:cs typeface="Century Gothic"/>
              </a:rPr>
              <a:t>,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00880" y="172619"/>
            <a:ext cx="3409315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700"/>
              </a:lnSpc>
              <a:spcBef>
                <a:spcPts val="100"/>
              </a:spcBef>
            </a:pPr>
            <a:r>
              <a:rPr dirty="0" sz="1300" spc="-55">
                <a:latin typeface="Century Gothic"/>
                <a:cs typeface="Century Gothic"/>
              </a:rPr>
              <a:t>come </a:t>
            </a:r>
            <a:r>
              <a:rPr dirty="0" sz="1300" spc="-35">
                <a:latin typeface="Century Gothic"/>
                <a:cs typeface="Century Gothic"/>
              </a:rPr>
              <a:t>previsto </a:t>
            </a:r>
            <a:r>
              <a:rPr dirty="0" sz="1300" spc="-30">
                <a:latin typeface="Century Gothic"/>
                <a:cs typeface="Century Gothic"/>
              </a:rPr>
              <a:t>dall'art. </a:t>
            </a:r>
            <a:r>
              <a:rPr dirty="0" sz="1300" spc="-40">
                <a:latin typeface="Century Gothic"/>
                <a:cs typeface="Century Gothic"/>
              </a:rPr>
              <a:t>2476, c. </a:t>
            </a:r>
            <a:r>
              <a:rPr dirty="0" sz="1300" spc="-45">
                <a:latin typeface="Century Gothic"/>
                <a:cs typeface="Century Gothic"/>
              </a:rPr>
              <a:t>6 </a:t>
            </a:r>
            <a:r>
              <a:rPr dirty="0" sz="1300" spc="-40">
                <a:latin typeface="Century Gothic"/>
                <a:cs typeface="Century Gothic"/>
              </a:rPr>
              <a:t>del </a:t>
            </a:r>
            <a:r>
              <a:rPr dirty="0" sz="1300" spc="-45">
                <a:latin typeface="Century Gothic"/>
                <a:cs typeface="Century Gothic"/>
              </a:rPr>
              <a:t>Codice  </a:t>
            </a:r>
            <a:r>
              <a:rPr dirty="0" sz="1300" spc="-30">
                <a:latin typeface="Century Gothic"/>
                <a:cs typeface="Century Gothic"/>
              </a:rPr>
              <a:t>Civile. </a:t>
            </a:r>
            <a:r>
              <a:rPr dirty="0" sz="1300" spc="-45">
                <a:latin typeface="Century Gothic"/>
                <a:cs typeface="Century Gothic"/>
              </a:rPr>
              <a:t>Analogamente, </a:t>
            </a:r>
            <a:r>
              <a:rPr dirty="0" sz="1300" spc="-40">
                <a:latin typeface="Century Gothic"/>
                <a:cs typeface="Century Gothic"/>
              </a:rPr>
              <a:t>l'organo di </a:t>
            </a:r>
            <a:r>
              <a:rPr dirty="0" sz="1300" spc="-35">
                <a:latin typeface="Century Gothic"/>
                <a:cs typeface="Century Gothic"/>
              </a:rPr>
              <a:t>controllo</a:t>
            </a:r>
            <a:r>
              <a:rPr dirty="0" sz="1300" spc="-10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è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55281" y="756056"/>
            <a:ext cx="2456180" cy="611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0480">
              <a:lnSpc>
                <a:spcPct val="147800"/>
              </a:lnSpc>
              <a:spcBef>
                <a:spcPts val="100"/>
              </a:spcBef>
              <a:tabLst>
                <a:tab pos="354965" algn="l"/>
                <a:tab pos="391795" algn="l"/>
                <a:tab pos="1231900" algn="l"/>
                <a:tab pos="1464945" algn="l"/>
                <a:tab pos="2117090" algn="l"/>
                <a:tab pos="2379345" algn="l"/>
              </a:tabLst>
            </a:pP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55">
                <a:latin typeface="Century Gothic"/>
                <a:cs typeface="Century Gothic"/>
              </a:rPr>
              <a:t>		</a:t>
            </a:r>
            <a:r>
              <a:rPr dirty="0" sz="1300" spc="-60">
                <a:latin typeface="Century Gothic"/>
                <a:cs typeface="Century Gothic"/>
              </a:rPr>
              <a:t>mon</a:t>
            </a:r>
            <a:r>
              <a:rPr dirty="0" sz="1300" spc="-20">
                <a:latin typeface="Century Gothic"/>
                <a:cs typeface="Century Gothic"/>
              </a:rPr>
              <a:t>it</a:t>
            </a:r>
            <a:r>
              <a:rPr dirty="0" sz="1300" spc="-45">
                <a:latin typeface="Century Gothic"/>
                <a:cs typeface="Century Gothic"/>
              </a:rPr>
              <a:t>ora</a:t>
            </a:r>
            <a:r>
              <a:rPr dirty="0" sz="1300" spc="-15">
                <a:latin typeface="Century Gothic"/>
                <a:cs typeface="Century Gothic"/>
              </a:rPr>
              <a:t>r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>
                <a:latin typeface="Century Gothic"/>
                <a:cs typeface="Century Gothic"/>
              </a:rPr>
              <a:t>		</a:t>
            </a:r>
            <a:r>
              <a:rPr dirty="0" sz="1300" spc="-15">
                <a:latin typeface="Century Gothic"/>
                <a:cs typeface="Century Gothic"/>
              </a:rPr>
              <a:t>l</a:t>
            </a:r>
            <a:r>
              <a:rPr dirty="0" sz="1300" spc="-20">
                <a:latin typeface="Century Gothic"/>
                <a:cs typeface="Century Gothic"/>
              </a:rPr>
              <a:t>'</a:t>
            </a:r>
            <a:r>
              <a:rPr dirty="0" sz="1300" spc="-40">
                <a:latin typeface="Century Gothic"/>
                <a:cs typeface="Century Gothic"/>
              </a:rPr>
              <a:t>a</a:t>
            </a:r>
            <a:r>
              <a:rPr dirty="0" sz="1300" spc="-50">
                <a:latin typeface="Century Gothic"/>
                <a:cs typeface="Century Gothic"/>
              </a:rPr>
              <a:t>n</a:t>
            </a:r>
            <a:r>
              <a:rPr dirty="0" sz="1300" spc="-45">
                <a:latin typeface="Century Gothic"/>
                <a:cs typeface="Century Gothic"/>
              </a:rPr>
              <a:t>d</a:t>
            </a:r>
            <a:r>
              <a:rPr dirty="0" sz="1300" spc="-40">
                <a:latin typeface="Century Gothic"/>
                <a:cs typeface="Century Gothic"/>
              </a:rPr>
              <a:t>a</a:t>
            </a:r>
            <a:r>
              <a:rPr dirty="0" sz="1300" spc="-75">
                <a:latin typeface="Century Gothic"/>
                <a:cs typeface="Century Gothic"/>
              </a:rPr>
              <a:t>m</a:t>
            </a:r>
            <a:r>
              <a:rPr dirty="0" sz="1300" spc="-50">
                <a:latin typeface="Century Gothic"/>
                <a:cs typeface="Century Gothic"/>
              </a:rPr>
              <a:t>e</a:t>
            </a:r>
            <a:r>
              <a:rPr dirty="0" sz="1300" spc="-40">
                <a:latin typeface="Century Gothic"/>
                <a:cs typeface="Century Gothic"/>
              </a:rPr>
              <a:t>nto  La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85">
                <a:latin typeface="Century Gothic"/>
                <a:cs typeface="Century Gothic"/>
              </a:rPr>
              <a:t>m</a:t>
            </a:r>
            <a:r>
              <a:rPr dirty="0" sz="1300" spc="-40">
                <a:latin typeface="Century Gothic"/>
                <a:cs typeface="Century Gothic"/>
              </a:rPr>
              <a:t>a</a:t>
            </a:r>
            <a:r>
              <a:rPr dirty="0" sz="1300" spc="-50">
                <a:latin typeface="Century Gothic"/>
                <a:cs typeface="Century Gothic"/>
              </a:rPr>
              <a:t>n</a:t>
            </a:r>
            <a:r>
              <a:rPr dirty="0" sz="1300" spc="-45">
                <a:latin typeface="Century Gothic"/>
                <a:cs typeface="Century Gothic"/>
              </a:rPr>
              <a:t>c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25">
                <a:latin typeface="Century Gothic"/>
                <a:cs typeface="Century Gothic"/>
              </a:rPr>
              <a:t>t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35">
                <a:latin typeface="Century Gothic"/>
                <a:cs typeface="Century Gothic"/>
              </a:rPr>
              <a:t>s</a:t>
            </a:r>
            <a:r>
              <a:rPr dirty="0" sz="1300" spc="-20">
                <a:latin typeface="Century Gothic"/>
                <a:cs typeface="Century Gothic"/>
              </a:rPr>
              <a:t>tit</a:t>
            </a:r>
            <a:r>
              <a:rPr dirty="0" sz="1300" spc="-45">
                <a:latin typeface="Century Gothic"/>
                <a:cs typeface="Century Gothic"/>
              </a:rPr>
              <a:t>uz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45">
                <a:latin typeface="Century Gothic"/>
                <a:cs typeface="Century Gothic"/>
              </a:rPr>
              <a:t>o</a:t>
            </a:r>
            <a:r>
              <a:rPr dirty="0" sz="1300" spc="-45">
                <a:latin typeface="Century Gothic"/>
                <a:cs typeface="Century Gothic"/>
              </a:rPr>
              <a:t>n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20">
                <a:latin typeface="Century Gothic"/>
                <a:cs typeface="Century Gothic"/>
              </a:rPr>
              <a:t>l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00880" y="756056"/>
            <a:ext cx="817244" cy="9023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7400"/>
              </a:lnSpc>
              <a:spcBef>
                <a:spcPts val="105"/>
              </a:spcBef>
            </a:pPr>
            <a:r>
              <a:rPr dirty="0" sz="1300" spc="-45">
                <a:latin typeface="Century Gothic"/>
                <a:cs typeface="Century Gothic"/>
              </a:rPr>
              <a:t>chiamato  </a:t>
            </a:r>
            <a:r>
              <a:rPr dirty="0" sz="1300" spc="-35">
                <a:latin typeface="Century Gothic"/>
                <a:cs typeface="Century Gothic"/>
              </a:rPr>
              <a:t>azi</a:t>
            </a:r>
            <a:r>
              <a:rPr dirty="0" sz="1300" spc="-45">
                <a:latin typeface="Century Gothic"/>
                <a:cs typeface="Century Gothic"/>
              </a:rPr>
              <a:t>en</a:t>
            </a:r>
            <a:r>
              <a:rPr dirty="0" sz="1300" spc="-60">
                <a:latin typeface="Century Gothic"/>
                <a:cs typeface="Century Gothic"/>
              </a:rPr>
              <a:t>d</a:t>
            </a:r>
            <a:r>
              <a:rPr dirty="0" sz="1300" spc="-40">
                <a:latin typeface="Century Gothic"/>
                <a:cs typeface="Century Gothic"/>
              </a:rPr>
              <a:t>ale</a:t>
            </a:r>
            <a:r>
              <a:rPr dirty="0" sz="1300" spc="-25">
                <a:latin typeface="Century Gothic"/>
                <a:cs typeface="Century Gothic"/>
              </a:rPr>
              <a:t>.  </a:t>
            </a:r>
            <a:r>
              <a:rPr dirty="0" sz="1300" spc="-50">
                <a:latin typeface="Century Gothic"/>
                <a:cs typeface="Century Gothic"/>
              </a:rPr>
              <a:t>mancato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41907" y="1435354"/>
            <a:ext cx="247078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83665" algn="l"/>
                <a:tab pos="1989455" algn="l"/>
              </a:tabLst>
            </a:pPr>
            <a:r>
              <a:rPr dirty="0" sz="1300" spc="-40">
                <a:latin typeface="Century Gothic"/>
                <a:cs typeface="Century Gothic"/>
              </a:rPr>
              <a:t>funzionamento	</a:t>
            </a:r>
            <a:r>
              <a:rPr dirty="0" sz="1300" spc="-35">
                <a:latin typeface="Century Gothic"/>
                <a:cs typeface="Century Gothic"/>
              </a:rPr>
              <a:t>degli	assetti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00880" y="1634388"/>
            <a:ext cx="3412490" cy="14839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200"/>
              </a:lnSpc>
              <a:spcBef>
                <a:spcPts val="95"/>
              </a:spcBef>
            </a:pPr>
            <a:r>
              <a:rPr dirty="0" sz="1300" spc="-45">
                <a:latin typeface="Century Gothic"/>
                <a:cs typeface="Century Gothic"/>
              </a:rPr>
              <a:t>adeguati possono comportare </a:t>
            </a:r>
            <a:r>
              <a:rPr dirty="0" sz="1300" spc="-40">
                <a:latin typeface="Century Gothic"/>
                <a:cs typeface="Century Gothic"/>
              </a:rPr>
              <a:t>un'azione di  </a:t>
            </a:r>
            <a:r>
              <a:rPr dirty="0" sz="1300" spc="-35">
                <a:latin typeface="Century Gothic"/>
                <a:cs typeface="Century Gothic"/>
              </a:rPr>
              <a:t>responsabilità </a:t>
            </a:r>
            <a:r>
              <a:rPr dirty="0" sz="1300" spc="-45">
                <a:latin typeface="Century Gothic"/>
                <a:cs typeface="Century Gothic"/>
              </a:rPr>
              <a:t>per danni </a:t>
            </a:r>
            <a:r>
              <a:rPr dirty="0" sz="1300" spc="-40">
                <a:latin typeface="Century Gothic"/>
                <a:cs typeface="Century Gothic"/>
              </a:rPr>
              <a:t>nei confronti </a:t>
            </a:r>
            <a:r>
              <a:rPr dirty="0" sz="1300" spc="-35">
                <a:latin typeface="Century Gothic"/>
                <a:cs typeface="Century Gothic"/>
              </a:rPr>
              <a:t>degli  </a:t>
            </a:r>
            <a:r>
              <a:rPr dirty="0" sz="1300" spc="-40">
                <a:latin typeface="Century Gothic"/>
                <a:cs typeface="Century Gothic"/>
              </a:rPr>
              <a:t>amministratori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8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dei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sindaci,</a:t>
            </a:r>
            <a:r>
              <a:rPr dirty="0" sz="1300" spc="-10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ai</a:t>
            </a:r>
            <a:r>
              <a:rPr dirty="0" sz="1300" spc="-9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sensi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degli</a:t>
            </a:r>
            <a:r>
              <a:rPr dirty="0" sz="1300" spc="-9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artt.  </a:t>
            </a:r>
            <a:r>
              <a:rPr dirty="0" sz="1300" spc="-40">
                <a:latin typeface="Century Gothic"/>
                <a:cs typeface="Century Gothic"/>
              </a:rPr>
              <a:t>2260,</a:t>
            </a:r>
            <a:r>
              <a:rPr dirty="0" sz="1300" spc="-1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c.</a:t>
            </a:r>
            <a:r>
              <a:rPr dirty="0" sz="1300" spc="-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2,</a:t>
            </a:r>
            <a:r>
              <a:rPr dirty="0" sz="1300" spc="-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2381</a:t>
            </a:r>
            <a:r>
              <a:rPr dirty="0" sz="1300" spc="1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c.</a:t>
            </a:r>
            <a:r>
              <a:rPr dirty="0" sz="1300" spc="-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3,</a:t>
            </a:r>
            <a:r>
              <a:rPr dirty="0" sz="130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2392</a:t>
            </a:r>
            <a:r>
              <a:rPr dirty="0" sz="1300" spc="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c.</a:t>
            </a:r>
            <a:r>
              <a:rPr dirty="0" sz="1300" spc="-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1</a:t>
            </a:r>
            <a:r>
              <a:rPr dirty="0" sz="1300" spc="1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2476</a:t>
            </a:r>
            <a:r>
              <a:rPr dirty="0" sz="1300" spc="1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c.</a:t>
            </a:r>
            <a:r>
              <a:rPr dirty="0" sz="1300" spc="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1</a:t>
            </a:r>
            <a:r>
              <a:rPr dirty="0" sz="1300" spc="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del</a:t>
            </a:r>
            <a:endParaRPr sz="1300">
              <a:latin typeface="Century Gothic"/>
              <a:cs typeface="Century Gothic"/>
            </a:endParaRPr>
          </a:p>
          <a:p>
            <a:pPr algn="just" marL="12700">
              <a:lnSpc>
                <a:spcPct val="100000"/>
              </a:lnSpc>
              <a:spcBef>
                <a:spcPts val="745"/>
              </a:spcBef>
            </a:pPr>
            <a:r>
              <a:rPr dirty="0" sz="1300" spc="-45">
                <a:latin typeface="Century Gothic"/>
                <a:cs typeface="Century Gothic"/>
              </a:rPr>
              <a:t>Codice  </a:t>
            </a:r>
            <a:r>
              <a:rPr dirty="0" sz="1300" spc="-30">
                <a:latin typeface="Century Gothic"/>
                <a:cs typeface="Century Gothic"/>
              </a:rPr>
              <a:t>Civile.  </a:t>
            </a:r>
            <a:r>
              <a:rPr dirty="0" sz="1300" spc="-50">
                <a:latin typeface="Century Gothic"/>
                <a:cs typeface="Century Gothic"/>
              </a:rPr>
              <a:t>La  </a:t>
            </a:r>
            <a:r>
              <a:rPr dirty="0" sz="1300" spc="-40">
                <a:latin typeface="Century Gothic"/>
                <a:cs typeface="Century Gothic"/>
              </a:rPr>
              <a:t>giurisprudenza  </a:t>
            </a:r>
            <a:r>
              <a:rPr dirty="0" sz="1300" spc="-55">
                <a:latin typeface="Century Gothic"/>
                <a:cs typeface="Century Gothic"/>
              </a:rPr>
              <a:t>ha </a:t>
            </a:r>
            <a:r>
              <a:rPr dirty="0" sz="1300" spc="-3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fornito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00880" y="3091713"/>
            <a:ext cx="3411220" cy="9017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105"/>
              </a:spcBef>
            </a:pPr>
            <a:r>
              <a:rPr dirty="0" sz="1300" spc="-35">
                <a:latin typeface="Century Gothic"/>
                <a:cs typeface="Century Gothic"/>
              </a:rPr>
              <a:t>indicazioni </a:t>
            </a:r>
            <a:r>
              <a:rPr dirty="0" sz="1300" spc="-30">
                <a:latin typeface="Century Gothic"/>
                <a:cs typeface="Century Gothic"/>
              </a:rPr>
              <a:t>in </a:t>
            </a:r>
            <a:r>
              <a:rPr dirty="0" sz="1300" spc="-35">
                <a:latin typeface="Century Gothic"/>
                <a:cs typeface="Century Gothic"/>
              </a:rPr>
              <a:t>merito, </a:t>
            </a:r>
            <a:r>
              <a:rPr dirty="0" sz="1300" spc="-40">
                <a:latin typeface="Century Gothic"/>
                <a:cs typeface="Century Gothic"/>
              </a:rPr>
              <a:t>evidenziando </a:t>
            </a:r>
            <a:r>
              <a:rPr dirty="0" sz="1300" spc="-35">
                <a:latin typeface="Century Gothic"/>
                <a:cs typeface="Century Gothic"/>
              </a:rPr>
              <a:t>la  legittimità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0">
                <a:latin typeface="Century Gothic"/>
                <a:cs typeface="Century Gothic"/>
              </a:rPr>
              <a:t>tali </a:t>
            </a:r>
            <a:r>
              <a:rPr dirty="0" sz="1300" spc="-35">
                <a:latin typeface="Century Gothic"/>
                <a:cs typeface="Century Gothic"/>
              </a:rPr>
              <a:t>azioni (es. Tribunale </a:t>
            </a:r>
            <a:r>
              <a:rPr dirty="0" sz="1300" spc="-40">
                <a:latin typeface="Century Gothic"/>
                <a:cs typeface="Century Gothic"/>
              </a:rPr>
              <a:t>di  Milano, sezione Imprese </a:t>
            </a:r>
            <a:r>
              <a:rPr dirty="0" sz="1300" spc="-35">
                <a:latin typeface="Century Gothic"/>
                <a:cs typeface="Century Gothic"/>
              </a:rPr>
              <a:t>B, </a:t>
            </a:r>
            <a:r>
              <a:rPr dirty="0" sz="1300" spc="-40">
                <a:latin typeface="Century Gothic"/>
                <a:cs typeface="Century Gothic"/>
              </a:rPr>
              <a:t>sentenza</a:t>
            </a:r>
            <a:r>
              <a:rPr dirty="0" sz="1300" spc="170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18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00880" y="3969537"/>
            <a:ext cx="3411854" cy="607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6900"/>
              </a:lnSpc>
              <a:spcBef>
                <a:spcPts val="100"/>
              </a:spcBef>
              <a:tabLst>
                <a:tab pos="970915" algn="l"/>
                <a:tab pos="1550670" algn="l"/>
                <a:tab pos="2168525" algn="l"/>
                <a:tab pos="2494280" algn="l"/>
              </a:tabLst>
            </a:pPr>
            <a:r>
              <a:rPr dirty="0" sz="1300" spc="-40">
                <a:latin typeface="Century Gothic"/>
                <a:cs typeface="Century Gothic"/>
              </a:rPr>
              <a:t>ottobre 2019; Tribunale di </a:t>
            </a:r>
            <a:r>
              <a:rPr dirty="0" sz="1300" spc="-50">
                <a:latin typeface="Century Gothic"/>
                <a:cs typeface="Century Gothic"/>
              </a:rPr>
              <a:t>Roma, </a:t>
            </a:r>
            <a:r>
              <a:rPr dirty="0" sz="1300" spc="-40">
                <a:latin typeface="Century Gothic"/>
                <a:cs typeface="Century Gothic"/>
              </a:rPr>
              <a:t>sentenza </a:t>
            </a:r>
            <a:r>
              <a:rPr dirty="0" sz="1300" spc="-45">
                <a:latin typeface="Century Gothic"/>
                <a:cs typeface="Century Gothic"/>
              </a:rPr>
              <a:t>15  </a:t>
            </a:r>
            <a:r>
              <a:rPr dirty="0" sz="1300" spc="-40">
                <a:latin typeface="Century Gothic"/>
                <a:cs typeface="Century Gothic"/>
              </a:rPr>
              <a:t>set</a:t>
            </a:r>
            <a:r>
              <a:rPr dirty="0" sz="1300" spc="-35">
                <a:latin typeface="Century Gothic"/>
                <a:cs typeface="Century Gothic"/>
              </a:rPr>
              <a:t>te</a:t>
            </a:r>
            <a:r>
              <a:rPr dirty="0" sz="1300" spc="-75">
                <a:latin typeface="Century Gothic"/>
                <a:cs typeface="Century Gothic"/>
              </a:rPr>
              <a:t>m</a:t>
            </a:r>
            <a:r>
              <a:rPr dirty="0" sz="1300" spc="-50">
                <a:latin typeface="Century Gothic"/>
                <a:cs typeface="Century Gothic"/>
              </a:rPr>
              <a:t>b</a:t>
            </a:r>
            <a:r>
              <a:rPr dirty="0" sz="1300" spc="-15">
                <a:latin typeface="Century Gothic"/>
                <a:cs typeface="Century Gothic"/>
              </a:rPr>
              <a:t>r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40">
                <a:latin typeface="Century Gothic"/>
                <a:cs typeface="Century Gothic"/>
              </a:rPr>
              <a:t>202</a:t>
            </a:r>
            <a:r>
              <a:rPr dirty="0" sz="1300" spc="-30">
                <a:latin typeface="Century Gothic"/>
                <a:cs typeface="Century Gothic"/>
              </a:rPr>
              <a:t>0</a:t>
            </a:r>
            <a:r>
              <a:rPr dirty="0" sz="1300" spc="-25">
                <a:latin typeface="Century Gothic"/>
                <a:cs typeface="Century Gothic"/>
              </a:rPr>
              <a:t>;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65">
                <a:latin typeface="Century Gothic"/>
                <a:cs typeface="Century Gothic"/>
              </a:rPr>
              <a:t>C</a:t>
            </a:r>
            <a:r>
              <a:rPr dirty="0" sz="1300" spc="-50">
                <a:latin typeface="Century Gothic"/>
                <a:cs typeface="Century Gothic"/>
              </a:rPr>
              <a:t>o</a:t>
            </a:r>
            <a:r>
              <a:rPr dirty="0" sz="1300" spc="-25">
                <a:latin typeface="Century Gothic"/>
                <a:cs typeface="Century Gothic"/>
              </a:rPr>
              <a:t>r</a:t>
            </a:r>
            <a:r>
              <a:rPr dirty="0" sz="1300" spc="-15">
                <a:latin typeface="Century Gothic"/>
                <a:cs typeface="Century Gothic"/>
              </a:rPr>
              <a:t>t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60">
                <a:latin typeface="Century Gothic"/>
                <a:cs typeface="Century Gothic"/>
              </a:rPr>
              <a:t>d</a:t>
            </a:r>
            <a:r>
              <a:rPr dirty="0" sz="1300" spc="-20">
                <a:latin typeface="Century Gothic"/>
                <a:cs typeface="Century Gothic"/>
              </a:rPr>
              <a:t>i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55">
                <a:latin typeface="Century Gothic"/>
                <a:cs typeface="Century Gothic"/>
              </a:rPr>
              <a:t>C</a:t>
            </a:r>
            <a:r>
              <a:rPr dirty="0" sz="1300" spc="-40">
                <a:latin typeface="Century Gothic"/>
                <a:cs typeface="Century Gothic"/>
              </a:rPr>
              <a:t>ass</a:t>
            </a:r>
            <a:r>
              <a:rPr dirty="0" sz="1300" spc="-40">
                <a:latin typeface="Century Gothic"/>
                <a:cs typeface="Century Gothic"/>
              </a:rPr>
              <a:t>a</a:t>
            </a:r>
            <a:r>
              <a:rPr dirty="0" sz="1300" spc="-35">
                <a:latin typeface="Century Gothic"/>
                <a:cs typeface="Century Gothic"/>
              </a:rPr>
              <a:t>zio</a:t>
            </a:r>
            <a:r>
              <a:rPr dirty="0" sz="1300" spc="-45">
                <a:latin typeface="Century Gothic"/>
                <a:cs typeface="Century Gothic"/>
              </a:rPr>
              <a:t>ne</a:t>
            </a:r>
            <a:r>
              <a:rPr dirty="0" sz="1300" spc="-25">
                <a:latin typeface="Century Gothic"/>
                <a:cs typeface="Century Gothic"/>
              </a:rPr>
              <a:t>,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00880" y="4553230"/>
            <a:ext cx="3413125" cy="900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95"/>
              </a:spcBef>
            </a:pPr>
            <a:r>
              <a:rPr dirty="0" sz="1300" spc="-45">
                <a:latin typeface="Century Gothic"/>
                <a:cs typeface="Century Gothic"/>
              </a:rPr>
              <a:t>sentenza 28 </a:t>
            </a:r>
            <a:r>
              <a:rPr dirty="0" sz="1300" spc="-40">
                <a:latin typeface="Century Gothic"/>
                <a:cs typeface="Century Gothic"/>
              </a:rPr>
              <a:t>settembre </a:t>
            </a:r>
            <a:r>
              <a:rPr dirty="0" sz="1300" spc="-35">
                <a:latin typeface="Century Gothic"/>
                <a:cs typeface="Century Gothic"/>
              </a:rPr>
              <a:t>2020, n. 20389;  Tribunale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5">
                <a:latin typeface="Century Gothic"/>
                <a:cs typeface="Century Gothic"/>
              </a:rPr>
              <a:t>Cagliari, </a:t>
            </a:r>
            <a:r>
              <a:rPr dirty="0" sz="1300" spc="-45">
                <a:latin typeface="Century Gothic"/>
                <a:cs typeface="Century Gothic"/>
              </a:rPr>
              <a:t>decreto 19 gennaio 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2022; </a:t>
            </a:r>
            <a:r>
              <a:rPr dirty="0" sz="1300" spc="-35">
                <a:latin typeface="Century Gothic"/>
                <a:cs typeface="Century Gothic"/>
              </a:rPr>
              <a:t>Tribunale </a:t>
            </a:r>
            <a:r>
              <a:rPr dirty="0" sz="1300" spc="-40">
                <a:latin typeface="Century Gothic"/>
                <a:cs typeface="Century Gothic"/>
              </a:rPr>
              <a:t>di Catania, </a:t>
            </a:r>
            <a:r>
              <a:rPr dirty="0" sz="1300" spc="-45">
                <a:latin typeface="Century Gothic"/>
                <a:cs typeface="Century Gothic"/>
              </a:rPr>
              <a:t>8 </a:t>
            </a:r>
            <a:r>
              <a:rPr dirty="0" sz="1300" spc="-40">
                <a:latin typeface="Century Gothic"/>
                <a:cs typeface="Century Gothic"/>
              </a:rPr>
              <a:t>febbraio</a:t>
            </a:r>
            <a:r>
              <a:rPr dirty="0" sz="1300" spc="7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2023).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00880" y="7886852"/>
            <a:ext cx="2626995" cy="60769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300" spc="-40" b="1">
                <a:latin typeface="Century Gothic"/>
                <a:cs typeface="Century Gothic"/>
              </a:rPr>
              <a:t>Strumenti di Controllo </a:t>
            </a:r>
            <a:r>
              <a:rPr dirty="0" sz="1300" spc="-50" b="1">
                <a:latin typeface="Century Gothic"/>
                <a:cs typeface="Century Gothic"/>
              </a:rPr>
              <a:t>per</a:t>
            </a:r>
            <a:r>
              <a:rPr dirty="0" sz="1300" spc="60" b="1">
                <a:latin typeface="Century Gothic"/>
                <a:cs typeface="Century Gothic"/>
              </a:rPr>
              <a:t> </a:t>
            </a:r>
            <a:r>
              <a:rPr dirty="0" sz="1300" spc="-40" b="1">
                <a:latin typeface="Century Gothic"/>
                <a:cs typeface="Century Gothic"/>
              </a:rPr>
              <a:t>Valutare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300" spc="-40" b="1">
                <a:latin typeface="Century Gothic"/>
                <a:cs typeface="Century Gothic"/>
              </a:rPr>
              <a:t>l’Adeguatezza degli</a:t>
            </a:r>
            <a:r>
              <a:rPr dirty="0" sz="1300" spc="5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Assetti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00880" y="8572652"/>
            <a:ext cx="3416300" cy="17754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Gli assetti aziendali </a:t>
            </a:r>
            <a:r>
              <a:rPr dirty="0" sz="1300" spc="-45">
                <a:latin typeface="Century Gothic"/>
                <a:cs typeface="Century Gothic"/>
              </a:rPr>
              <a:t>adeguati rappresentano  </a:t>
            </a:r>
            <a:r>
              <a:rPr dirty="0" sz="1300" spc="-35">
                <a:latin typeface="Century Gothic"/>
                <a:cs typeface="Century Gothic"/>
              </a:rPr>
              <a:t>la </a:t>
            </a:r>
            <a:r>
              <a:rPr dirty="0" sz="1300" spc="-50">
                <a:latin typeface="Century Gothic"/>
                <a:cs typeface="Century Gothic"/>
              </a:rPr>
              <a:t>base </a:t>
            </a:r>
            <a:r>
              <a:rPr dirty="0" sz="1300" spc="-35">
                <a:latin typeface="Century Gothic"/>
                <a:cs typeface="Century Gothic"/>
              </a:rPr>
              <a:t>dell'intero </a:t>
            </a:r>
            <a:r>
              <a:rPr dirty="0" sz="1300" spc="-40">
                <a:latin typeface="Century Gothic"/>
                <a:cs typeface="Century Gothic"/>
              </a:rPr>
              <a:t>sistema di early warning.  </a:t>
            </a:r>
            <a:r>
              <a:rPr dirty="0" sz="1300" spc="-50">
                <a:latin typeface="Century Gothic"/>
                <a:cs typeface="Century Gothic"/>
              </a:rPr>
              <a:t>Sebbene </a:t>
            </a:r>
            <a:r>
              <a:rPr dirty="0" sz="1300" spc="-15">
                <a:latin typeface="Century Gothic"/>
                <a:cs typeface="Century Gothic"/>
              </a:rPr>
              <a:t>il </a:t>
            </a:r>
            <a:r>
              <a:rPr dirty="0" sz="1300" spc="-40">
                <a:latin typeface="Century Gothic"/>
                <a:cs typeface="Century Gothic"/>
              </a:rPr>
              <a:t>bilancio </a:t>
            </a:r>
            <a:r>
              <a:rPr dirty="0" sz="1300" spc="-35">
                <a:latin typeface="Century Gothic"/>
                <a:cs typeface="Century Gothic"/>
              </a:rPr>
              <a:t>sia </a:t>
            </a:r>
            <a:r>
              <a:rPr dirty="0" sz="1300" spc="-50">
                <a:latin typeface="Century Gothic"/>
                <a:cs typeface="Century Gothic"/>
              </a:rPr>
              <a:t>un </a:t>
            </a:r>
            <a:r>
              <a:rPr dirty="0" sz="1300" spc="-30">
                <a:latin typeface="Century Gothic"/>
                <a:cs typeface="Century Gothic"/>
              </a:rPr>
              <a:t>utile </a:t>
            </a:r>
            <a:r>
              <a:rPr dirty="0" sz="1300" spc="-40">
                <a:latin typeface="Century Gothic"/>
                <a:cs typeface="Century Gothic"/>
              </a:rPr>
              <a:t>strumento di  valutazione, </a:t>
            </a:r>
            <a:r>
              <a:rPr dirty="0" sz="1300" spc="-45">
                <a:latin typeface="Century Gothic"/>
                <a:cs typeface="Century Gothic"/>
              </a:rPr>
              <a:t>esso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50">
                <a:latin typeface="Century Gothic"/>
                <a:cs typeface="Century Gothic"/>
              </a:rPr>
              <a:t>non </a:t>
            </a:r>
            <a:r>
              <a:rPr dirty="0" sz="1300" spc="-40">
                <a:latin typeface="Century Gothic"/>
                <a:cs typeface="Century Gothic"/>
              </a:rPr>
              <a:t>consente </a:t>
            </a:r>
            <a:r>
              <a:rPr dirty="0" sz="1300" spc="-45">
                <a:latin typeface="Century Gothic"/>
                <a:cs typeface="Century Gothic"/>
              </a:rPr>
              <a:t>un  approccio </a:t>
            </a:r>
            <a:r>
              <a:rPr dirty="0" sz="1300" spc="-35">
                <a:latin typeface="Century Gothic"/>
                <a:cs typeface="Century Gothic"/>
              </a:rPr>
              <a:t>"forward-looking" </a:t>
            </a:r>
            <a:r>
              <a:rPr dirty="0" sz="1300" spc="-45">
                <a:latin typeface="Century Gothic"/>
                <a:cs typeface="Century Gothic"/>
              </a:rPr>
              <a:t>poiché </a:t>
            </a:r>
            <a:r>
              <a:rPr dirty="0" sz="1300" spc="-30">
                <a:latin typeface="Century Gothic"/>
                <a:cs typeface="Century Gothic"/>
              </a:rPr>
              <a:t>riflette  </a:t>
            </a:r>
            <a:r>
              <a:rPr dirty="0" sz="1300" spc="-40">
                <a:latin typeface="Century Gothic"/>
                <a:cs typeface="Century Gothic"/>
              </a:rPr>
              <a:t>solo </a:t>
            </a:r>
            <a:r>
              <a:rPr dirty="0" sz="1300" spc="-20">
                <a:latin typeface="Century Gothic"/>
                <a:cs typeface="Century Gothic"/>
              </a:rPr>
              <a:t>i </a:t>
            </a:r>
            <a:r>
              <a:rPr dirty="0" sz="1300" spc="-30">
                <a:latin typeface="Century Gothic"/>
                <a:cs typeface="Century Gothic"/>
              </a:rPr>
              <a:t>risultati </a:t>
            </a:r>
            <a:r>
              <a:rPr dirty="0" sz="1300" spc="-35">
                <a:latin typeface="Century Gothic"/>
                <a:cs typeface="Century Gothic"/>
              </a:rPr>
              <a:t>passati. </a:t>
            </a:r>
            <a:r>
              <a:rPr dirty="0" sz="1300" spc="-45">
                <a:latin typeface="Century Gothic"/>
                <a:cs typeface="Century Gothic"/>
              </a:rPr>
              <a:t>È  </a:t>
            </a:r>
            <a:r>
              <a:rPr dirty="0" sz="1300" spc="-40">
                <a:latin typeface="Century Gothic"/>
                <a:cs typeface="Century Gothic"/>
              </a:rPr>
              <a:t>quindi</a:t>
            </a:r>
            <a:r>
              <a:rPr dirty="0" sz="1300" spc="-35">
                <a:latin typeface="Century Gothic"/>
                <a:cs typeface="Century Gothic"/>
              </a:rPr>
              <a:t> necessario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013200" y="5634228"/>
            <a:ext cx="3390900" cy="22609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892" y="172619"/>
            <a:ext cx="3409950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700"/>
              </a:lnSpc>
              <a:spcBef>
                <a:spcPts val="100"/>
              </a:spcBef>
            </a:pPr>
            <a:r>
              <a:rPr dirty="0" sz="1300" spc="-40">
                <a:latin typeface="Century Gothic"/>
                <a:cs typeface="Century Gothic"/>
              </a:rPr>
              <a:t>integrare </a:t>
            </a:r>
            <a:r>
              <a:rPr dirty="0" sz="1300" spc="-20">
                <a:latin typeface="Century Gothic"/>
                <a:cs typeface="Century Gothic"/>
              </a:rPr>
              <a:t>i </a:t>
            </a:r>
            <a:r>
              <a:rPr dirty="0" sz="1300" spc="-40">
                <a:latin typeface="Century Gothic"/>
                <a:cs typeface="Century Gothic"/>
              </a:rPr>
              <a:t>dati </a:t>
            </a:r>
            <a:r>
              <a:rPr dirty="0" sz="1300" spc="-35">
                <a:latin typeface="Century Gothic"/>
                <a:cs typeface="Century Gothic"/>
              </a:rPr>
              <a:t>quantitativi </a:t>
            </a:r>
            <a:r>
              <a:rPr dirty="0" sz="1300" spc="-50">
                <a:latin typeface="Century Gothic"/>
                <a:cs typeface="Century Gothic"/>
              </a:rPr>
              <a:t>con </a:t>
            </a:r>
            <a:r>
              <a:rPr dirty="0" sz="1300" spc="-35">
                <a:latin typeface="Century Gothic"/>
                <a:cs typeface="Century Gothic"/>
              </a:rPr>
              <a:t>indicatori  </a:t>
            </a:r>
            <a:r>
              <a:rPr dirty="0" sz="1300" spc="-30">
                <a:latin typeface="Century Gothic"/>
                <a:cs typeface="Century Gothic"/>
              </a:rPr>
              <a:t>qualitativi.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892" y="860195"/>
            <a:ext cx="3411220" cy="2067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300"/>
              </a:lnSpc>
              <a:spcBef>
                <a:spcPts val="95"/>
              </a:spcBef>
            </a:pPr>
            <a:r>
              <a:rPr dirty="0" sz="1300" spc="-40">
                <a:latin typeface="Century Gothic"/>
                <a:cs typeface="Century Gothic"/>
              </a:rPr>
              <a:t>Per </a:t>
            </a:r>
            <a:r>
              <a:rPr dirty="0" sz="1300" spc="-35">
                <a:latin typeface="Century Gothic"/>
                <a:cs typeface="Century Gothic"/>
              </a:rPr>
              <a:t>definire </a:t>
            </a:r>
            <a:r>
              <a:rPr dirty="0" sz="1300" spc="-45">
                <a:latin typeface="Century Gothic"/>
                <a:cs typeface="Century Gothic"/>
              </a:rPr>
              <a:t>meglio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50">
                <a:latin typeface="Century Gothic"/>
                <a:cs typeface="Century Gothic"/>
              </a:rPr>
              <a:t>cosa </a:t>
            </a:r>
            <a:r>
              <a:rPr dirty="0" sz="1300" spc="-25">
                <a:latin typeface="Century Gothic"/>
                <a:cs typeface="Century Gothic"/>
              </a:rPr>
              <a:t>si </a:t>
            </a:r>
            <a:r>
              <a:rPr dirty="0" sz="1300" spc="-40">
                <a:latin typeface="Century Gothic"/>
                <a:cs typeface="Century Gothic"/>
              </a:rPr>
              <a:t>intende per  </a:t>
            </a:r>
            <a:r>
              <a:rPr dirty="0" sz="1300" spc="-45">
                <a:latin typeface="Century Gothic"/>
                <a:cs typeface="Century Gothic"/>
              </a:rPr>
              <a:t>adeguati </a:t>
            </a:r>
            <a:r>
              <a:rPr dirty="0" sz="1300" spc="-30">
                <a:latin typeface="Century Gothic"/>
                <a:cs typeface="Century Gothic"/>
              </a:rPr>
              <a:t>assetti, </a:t>
            </a:r>
            <a:r>
              <a:rPr dirty="0" sz="1300" spc="-45">
                <a:latin typeface="Century Gothic"/>
                <a:cs typeface="Century Gothic"/>
              </a:rPr>
              <a:t>possiamo </a:t>
            </a:r>
            <a:r>
              <a:rPr dirty="0" sz="1300" spc="-40">
                <a:latin typeface="Century Gothic"/>
                <a:cs typeface="Century Gothic"/>
              </a:rPr>
              <a:t>fare </a:t>
            </a:r>
            <a:r>
              <a:rPr dirty="0" sz="1300" spc="-35">
                <a:latin typeface="Century Gothic"/>
                <a:cs typeface="Century Gothic"/>
              </a:rPr>
              <a:t>riferimento al  </a:t>
            </a:r>
            <a:r>
              <a:rPr dirty="0" sz="1300" spc="-50">
                <a:latin typeface="Century Gothic"/>
                <a:cs typeface="Century Gothic"/>
              </a:rPr>
              <a:t>documento </a:t>
            </a:r>
            <a:r>
              <a:rPr dirty="0" sz="1300" spc="-40">
                <a:latin typeface="Century Gothic"/>
                <a:cs typeface="Century Gothic"/>
              </a:rPr>
              <a:t>di </a:t>
            </a:r>
            <a:r>
              <a:rPr dirty="0" sz="1300" spc="-35">
                <a:latin typeface="Century Gothic"/>
                <a:cs typeface="Century Gothic"/>
              </a:rPr>
              <a:t>ricerca della </a:t>
            </a:r>
            <a:r>
              <a:rPr dirty="0" sz="1300" spc="-45">
                <a:latin typeface="Century Gothic"/>
                <a:cs typeface="Century Gothic"/>
              </a:rPr>
              <a:t>Fondazione  </a:t>
            </a:r>
            <a:r>
              <a:rPr dirty="0" sz="1300" spc="-40">
                <a:latin typeface="Century Gothic"/>
                <a:cs typeface="Century Gothic"/>
              </a:rPr>
              <a:t>Nazionale dei Commercialisti del </a:t>
            </a:r>
            <a:r>
              <a:rPr dirty="0" sz="1300" spc="-45">
                <a:latin typeface="Century Gothic"/>
                <a:cs typeface="Century Gothic"/>
              </a:rPr>
              <a:t>7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luglio  </a:t>
            </a:r>
            <a:r>
              <a:rPr dirty="0" sz="1300" spc="-40">
                <a:latin typeface="Century Gothic"/>
                <a:cs typeface="Century Gothic"/>
              </a:rPr>
              <a:t>2023. </a:t>
            </a:r>
            <a:r>
              <a:rPr dirty="0" sz="1300" spc="-45">
                <a:latin typeface="Century Gothic"/>
                <a:cs typeface="Century Gothic"/>
              </a:rPr>
              <a:t>Questo </a:t>
            </a:r>
            <a:r>
              <a:rPr dirty="0" sz="1300" spc="-50">
                <a:latin typeface="Century Gothic"/>
                <a:cs typeface="Century Gothic"/>
              </a:rPr>
              <a:t>documento </a:t>
            </a:r>
            <a:r>
              <a:rPr dirty="0" sz="1300" spc="-35">
                <a:latin typeface="Century Gothic"/>
                <a:cs typeface="Century Gothic"/>
              </a:rPr>
              <a:t>offre linee </a:t>
            </a:r>
            <a:r>
              <a:rPr dirty="0" sz="1300" spc="-45">
                <a:latin typeface="Century Gothic"/>
                <a:cs typeface="Century Gothic"/>
              </a:rPr>
              <a:t>guida</a:t>
            </a:r>
            <a:r>
              <a:rPr dirty="0" sz="1300" spc="-13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su  </a:t>
            </a:r>
            <a:r>
              <a:rPr dirty="0" sz="1300" spc="-55">
                <a:latin typeface="Century Gothic"/>
                <a:cs typeface="Century Gothic"/>
              </a:rPr>
              <a:t>come </a:t>
            </a:r>
            <a:r>
              <a:rPr dirty="0" sz="1300" spc="-30">
                <a:latin typeface="Century Gothic"/>
                <a:cs typeface="Century Gothic"/>
              </a:rPr>
              <a:t>stabilire </a:t>
            </a:r>
            <a:r>
              <a:rPr dirty="0" sz="1300" spc="-35">
                <a:latin typeface="Century Gothic"/>
                <a:cs typeface="Century Gothic"/>
              </a:rPr>
              <a:t>la struttura </a:t>
            </a:r>
            <a:r>
              <a:rPr dirty="0" sz="1300" spc="-40">
                <a:latin typeface="Century Gothic"/>
                <a:cs typeface="Century Gothic"/>
              </a:rPr>
              <a:t>operativa nei  </a:t>
            </a:r>
            <a:r>
              <a:rPr dirty="0" sz="1300" spc="-35">
                <a:latin typeface="Century Gothic"/>
                <a:cs typeface="Century Gothic"/>
              </a:rPr>
              <a:t>capitoli: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491" y="3002559"/>
            <a:ext cx="3183255" cy="611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7900"/>
              </a:lnSpc>
              <a:spcBef>
                <a:spcPts val="100"/>
              </a:spcBef>
            </a:pPr>
            <a:r>
              <a:rPr dirty="0" sz="1300" spc="-35">
                <a:latin typeface="Century Gothic"/>
                <a:cs typeface="Century Gothic"/>
              </a:rPr>
              <a:t>1. </a:t>
            </a:r>
            <a:r>
              <a:rPr dirty="0" sz="1300" spc="-35" b="1">
                <a:latin typeface="Century Gothic"/>
                <a:cs typeface="Century Gothic"/>
              </a:rPr>
              <a:t>Flussi informativi</a:t>
            </a:r>
            <a:r>
              <a:rPr dirty="0" sz="1300" spc="-35">
                <a:latin typeface="Century Gothic"/>
                <a:cs typeface="Century Gothic"/>
              </a:rPr>
              <a:t>: </a:t>
            </a:r>
            <a:r>
              <a:rPr dirty="0" sz="1300" spc="-40">
                <a:latin typeface="Century Gothic"/>
                <a:cs typeface="Century Gothic"/>
              </a:rPr>
              <a:t>Tra </a:t>
            </a:r>
            <a:r>
              <a:rPr dirty="0" sz="1300" spc="-25">
                <a:latin typeface="Century Gothic"/>
                <a:cs typeface="Century Gothic"/>
              </a:rPr>
              <a:t>gli </a:t>
            </a:r>
            <a:r>
              <a:rPr dirty="0" sz="1300" spc="-35">
                <a:latin typeface="Century Gothic"/>
                <a:cs typeface="Century Gothic"/>
              </a:rPr>
              <a:t>attori </a:t>
            </a:r>
            <a:r>
              <a:rPr dirty="0" sz="1300" spc="-40">
                <a:latin typeface="Century Gothic"/>
                <a:cs typeface="Century Gothic"/>
              </a:rPr>
              <a:t>della  </a:t>
            </a:r>
            <a:r>
              <a:rPr dirty="0" sz="1300" spc="-45">
                <a:latin typeface="Century Gothic"/>
                <a:cs typeface="Century Gothic"/>
              </a:rPr>
              <a:t>governance</a:t>
            </a:r>
            <a:r>
              <a:rPr dirty="0" sz="1300" spc="-2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aziendale.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0491" y="3690644"/>
            <a:ext cx="3188970" cy="9004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41300" marR="5080" indent="-228600">
              <a:lnSpc>
                <a:spcPct val="1473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2. </a:t>
            </a:r>
            <a:r>
              <a:rPr dirty="0" sz="1300" spc="-40" b="1">
                <a:latin typeface="Century Gothic"/>
                <a:cs typeface="Century Gothic"/>
              </a:rPr>
              <a:t>Presupposti </a:t>
            </a:r>
            <a:r>
              <a:rPr dirty="0" sz="1300" spc="-45" b="1">
                <a:latin typeface="Century Gothic"/>
                <a:cs typeface="Century Gothic"/>
              </a:rPr>
              <a:t>per </a:t>
            </a:r>
            <a:r>
              <a:rPr dirty="0" sz="1300" spc="-50" b="1">
                <a:latin typeface="Century Gothic"/>
                <a:cs typeface="Century Gothic"/>
              </a:rPr>
              <a:t>un </a:t>
            </a:r>
            <a:r>
              <a:rPr dirty="0" sz="1300" spc="-45" b="1">
                <a:latin typeface="Century Gothic"/>
                <a:cs typeface="Century Gothic"/>
              </a:rPr>
              <a:t>adeguato </a:t>
            </a:r>
            <a:r>
              <a:rPr dirty="0" sz="1300" spc="-30" b="1">
                <a:latin typeface="Century Gothic"/>
                <a:cs typeface="Century Gothic"/>
              </a:rPr>
              <a:t>assetto</a:t>
            </a:r>
            <a:r>
              <a:rPr dirty="0" sz="1300" spc="-30">
                <a:latin typeface="Century Gothic"/>
                <a:cs typeface="Century Gothic"/>
              </a:rPr>
              <a:t>:  </a:t>
            </a:r>
            <a:r>
              <a:rPr dirty="0" sz="1300" spc="-40">
                <a:latin typeface="Century Gothic"/>
                <a:cs typeface="Century Gothic"/>
              </a:rPr>
              <a:t>Organizzativo, amministrativo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40">
                <a:latin typeface="Century Gothic"/>
                <a:cs typeface="Century Gothic"/>
              </a:rPr>
              <a:t>contabile.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0491" y="4761103"/>
            <a:ext cx="177418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3. </a:t>
            </a:r>
            <a:r>
              <a:rPr dirty="0" sz="1300" spc="-35" b="1">
                <a:latin typeface="Century Gothic"/>
                <a:cs typeface="Century Gothic"/>
              </a:rPr>
              <a:t>Assetti</a:t>
            </a:r>
            <a:r>
              <a:rPr dirty="0" sz="1300" spc="75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organizzativi</a:t>
            </a:r>
            <a:r>
              <a:rPr dirty="0" sz="1300" spc="-35">
                <a:latin typeface="Century Gothic"/>
                <a:cs typeface="Century Gothic"/>
              </a:rPr>
              <a:t>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491" y="5154295"/>
            <a:ext cx="187515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4. </a:t>
            </a:r>
            <a:r>
              <a:rPr dirty="0" sz="1300" spc="-35" b="1">
                <a:latin typeface="Century Gothic"/>
                <a:cs typeface="Century Gothic"/>
              </a:rPr>
              <a:t>Assetti</a:t>
            </a:r>
            <a:r>
              <a:rPr dirty="0" sz="1300" spc="75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amministrativi</a:t>
            </a:r>
            <a:r>
              <a:rPr dirty="0" sz="1300" spc="-35">
                <a:latin typeface="Century Gothic"/>
                <a:cs typeface="Century Gothic"/>
              </a:rPr>
              <a:t>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0491" y="5547741"/>
            <a:ext cx="148907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5. </a:t>
            </a:r>
            <a:r>
              <a:rPr dirty="0" sz="1300" spc="-35" b="1">
                <a:latin typeface="Century Gothic"/>
                <a:cs typeface="Century Gothic"/>
              </a:rPr>
              <a:t>Assetti</a:t>
            </a:r>
            <a:r>
              <a:rPr dirty="0" sz="1300" spc="70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contabili</a:t>
            </a:r>
            <a:r>
              <a:rPr dirty="0" sz="1300" spc="-35">
                <a:latin typeface="Century Gothic"/>
                <a:cs typeface="Century Gothic"/>
              </a:rPr>
              <a:t>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1892" y="5940933"/>
            <a:ext cx="146113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0" b="1">
                <a:latin typeface="Century Gothic"/>
                <a:cs typeface="Century Gothic"/>
              </a:rPr>
              <a:t>Check </a:t>
            </a:r>
            <a:r>
              <a:rPr dirty="0" sz="1300" spc="-25" b="1">
                <a:latin typeface="Century Gothic"/>
                <a:cs typeface="Century Gothic"/>
              </a:rPr>
              <a:t>List</a:t>
            </a:r>
            <a:r>
              <a:rPr dirty="0" sz="1300" spc="-55" b="1">
                <a:latin typeface="Century Gothic"/>
                <a:cs typeface="Century Gothic"/>
              </a:rPr>
              <a:t> </a:t>
            </a:r>
            <a:r>
              <a:rPr dirty="0" sz="1300" spc="-40" b="1">
                <a:latin typeface="Century Gothic"/>
                <a:cs typeface="Century Gothic"/>
              </a:rPr>
              <a:t>Pratiche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892" y="6239027"/>
            <a:ext cx="3410585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7700"/>
              </a:lnSpc>
              <a:spcBef>
                <a:spcPts val="100"/>
              </a:spcBef>
            </a:pPr>
            <a:r>
              <a:rPr dirty="0" sz="1300" spc="-45">
                <a:latin typeface="Century Gothic"/>
                <a:cs typeface="Century Gothic"/>
              </a:rPr>
              <a:t>Le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45">
                <a:latin typeface="Century Gothic"/>
                <a:cs typeface="Century Gothic"/>
              </a:rPr>
              <a:t>cinque  </a:t>
            </a:r>
            <a:r>
              <a:rPr dirty="0" sz="1300" spc="-50">
                <a:latin typeface="Century Gothic"/>
                <a:cs typeface="Century Gothic"/>
              </a:rPr>
              <a:t>check </a:t>
            </a:r>
            <a:r>
              <a:rPr dirty="0" sz="1300" spc="-20">
                <a:latin typeface="Century Gothic"/>
                <a:cs typeface="Century Gothic"/>
              </a:rPr>
              <a:t>list </a:t>
            </a:r>
            <a:r>
              <a:rPr dirty="0" sz="1300" spc="-40">
                <a:latin typeface="Century Gothic"/>
                <a:cs typeface="Century Gothic"/>
              </a:rPr>
              <a:t>elaborate </a:t>
            </a:r>
            <a:r>
              <a:rPr dirty="0" sz="1300" spc="-35">
                <a:latin typeface="Century Gothic"/>
                <a:cs typeface="Century Gothic"/>
              </a:rPr>
              <a:t>trattano </a:t>
            </a:r>
            <a:r>
              <a:rPr dirty="0" sz="1300" spc="-20">
                <a:latin typeface="Century Gothic"/>
                <a:cs typeface="Century Gothic"/>
              </a:rPr>
              <a:t>i  </a:t>
            </a:r>
            <a:r>
              <a:rPr dirty="0" sz="1300" spc="-40">
                <a:latin typeface="Century Gothic"/>
                <a:cs typeface="Century Gothic"/>
              </a:rPr>
              <a:t>seguenti</a:t>
            </a:r>
            <a:r>
              <a:rPr dirty="0" sz="1300" spc="-2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aspetti: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0491" y="7019925"/>
            <a:ext cx="301815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1. </a:t>
            </a:r>
            <a:r>
              <a:rPr dirty="0" sz="1300" spc="-40" b="1">
                <a:latin typeface="Century Gothic"/>
                <a:cs typeface="Century Gothic"/>
              </a:rPr>
              <a:t>Valutazione </a:t>
            </a:r>
            <a:r>
              <a:rPr dirty="0" sz="1300" spc="-45" b="1">
                <a:latin typeface="Century Gothic"/>
                <a:cs typeface="Century Gothic"/>
              </a:rPr>
              <a:t>del modello </a:t>
            </a:r>
            <a:r>
              <a:rPr dirty="0" sz="1300" spc="-40" b="1">
                <a:latin typeface="Century Gothic"/>
                <a:cs typeface="Century Gothic"/>
              </a:rPr>
              <a:t>di</a:t>
            </a:r>
            <a:r>
              <a:rPr dirty="0" sz="1300" spc="-145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business</a:t>
            </a:r>
            <a:r>
              <a:rPr dirty="0" sz="1300" spc="-35">
                <a:latin typeface="Century Gothic"/>
                <a:cs typeface="Century Gothic"/>
              </a:rPr>
              <a:t>: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7996" y="7318019"/>
            <a:ext cx="2727325" cy="1295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7700"/>
              </a:lnSpc>
              <a:spcBef>
                <a:spcPts val="100"/>
              </a:spcBef>
              <a:buSzPct val="76923"/>
              <a:buFont typeface="Courier New"/>
              <a:buChar char="o"/>
              <a:tabLst>
                <a:tab pos="240665" algn="l"/>
                <a:tab pos="241300" algn="l"/>
              </a:tabLst>
            </a:pPr>
            <a:r>
              <a:rPr dirty="0" sz="1300" spc="-40">
                <a:latin typeface="Century Gothic"/>
                <a:cs typeface="Century Gothic"/>
              </a:rPr>
              <a:t>Presenza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35">
                <a:latin typeface="Century Gothic"/>
                <a:cs typeface="Century Gothic"/>
              </a:rPr>
              <a:t>validità </a:t>
            </a:r>
            <a:r>
              <a:rPr dirty="0" sz="1300" spc="-45">
                <a:latin typeface="Century Gothic"/>
                <a:cs typeface="Century Gothic"/>
              </a:rPr>
              <a:t>del modello  </a:t>
            </a:r>
            <a:r>
              <a:rPr dirty="0" sz="1300" spc="-40">
                <a:latin typeface="Century Gothic"/>
                <a:cs typeface="Century Gothic"/>
              </a:rPr>
              <a:t>di</a:t>
            </a:r>
            <a:r>
              <a:rPr dirty="0" sz="1300" spc="-2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business.</a:t>
            </a:r>
            <a:endParaRPr sz="1300">
              <a:latin typeface="Century Gothic"/>
              <a:cs typeface="Century Gothic"/>
            </a:endParaRPr>
          </a:p>
          <a:p>
            <a:pPr marL="241300" marR="5080" indent="-228600">
              <a:lnSpc>
                <a:spcPct val="146900"/>
              </a:lnSpc>
              <a:spcBef>
                <a:spcPts val="805"/>
              </a:spcBef>
              <a:buSzPct val="76923"/>
              <a:buFont typeface="Courier New"/>
              <a:buChar char="o"/>
              <a:tabLst>
                <a:tab pos="240665" algn="l"/>
                <a:tab pos="241300" algn="l"/>
                <a:tab pos="1531620" algn="l"/>
                <a:tab pos="2092325" algn="l"/>
              </a:tabLst>
            </a:pPr>
            <a:r>
              <a:rPr dirty="0" sz="1300" spc="-65">
                <a:latin typeface="Century Gothic"/>
                <a:cs typeface="Century Gothic"/>
              </a:rPr>
              <a:t>C</a:t>
            </a:r>
            <a:r>
              <a:rPr dirty="0" sz="1300" spc="-40">
                <a:latin typeface="Century Gothic"/>
                <a:cs typeface="Century Gothic"/>
              </a:rPr>
              <a:t>o</a:t>
            </a:r>
            <a:r>
              <a:rPr dirty="0" sz="1300" spc="-55">
                <a:latin typeface="Century Gothic"/>
                <a:cs typeface="Century Gothic"/>
              </a:rPr>
              <a:t>nd</a:t>
            </a:r>
            <a:r>
              <a:rPr dirty="0" sz="1300" spc="-25">
                <a:latin typeface="Century Gothic"/>
                <a:cs typeface="Century Gothic"/>
              </a:rPr>
              <a:t>ivi</a:t>
            </a:r>
            <a:r>
              <a:rPr dirty="0" sz="1300" spc="-35">
                <a:latin typeface="Century Gothic"/>
                <a:cs typeface="Century Gothic"/>
              </a:rPr>
              <a:t>s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55">
                <a:latin typeface="Century Gothic"/>
                <a:cs typeface="Century Gothic"/>
              </a:rPr>
              <a:t>o</a:t>
            </a:r>
            <a:r>
              <a:rPr dirty="0" sz="1300" spc="-45">
                <a:latin typeface="Century Gothic"/>
                <a:cs typeface="Century Gothic"/>
              </a:rPr>
              <a:t>n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45">
                <a:latin typeface="Century Gothic"/>
                <a:cs typeface="Century Gothic"/>
              </a:rPr>
              <a:t>d</a:t>
            </a:r>
            <a:r>
              <a:rPr dirty="0" sz="1300" spc="-35">
                <a:latin typeface="Century Gothic"/>
                <a:cs typeface="Century Gothic"/>
              </a:rPr>
              <a:t>el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65">
                <a:latin typeface="Century Gothic"/>
                <a:cs typeface="Century Gothic"/>
              </a:rPr>
              <a:t>mo</a:t>
            </a:r>
            <a:r>
              <a:rPr dirty="0" sz="1300" spc="-45">
                <a:latin typeface="Century Gothic"/>
                <a:cs typeface="Century Gothic"/>
              </a:rPr>
              <a:t>d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15">
                <a:latin typeface="Century Gothic"/>
                <a:cs typeface="Century Gothic"/>
              </a:rPr>
              <a:t>ll</a:t>
            </a:r>
            <a:r>
              <a:rPr dirty="0" sz="1300" spc="-35">
                <a:latin typeface="Century Gothic"/>
                <a:cs typeface="Century Gothic"/>
              </a:rPr>
              <a:t>o  </a:t>
            </a:r>
            <a:r>
              <a:rPr dirty="0" sz="1300" spc="-35">
                <a:latin typeface="Century Gothic"/>
                <a:cs typeface="Century Gothic"/>
              </a:rPr>
              <a:t>all'interno</a:t>
            </a:r>
            <a:r>
              <a:rPr dirty="0" sz="1300" spc="-10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dell'organizzazione.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0491" y="8785098"/>
            <a:ext cx="3184525" cy="12001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2. </a:t>
            </a:r>
            <a:r>
              <a:rPr dirty="0" sz="1300" spc="-40" b="1">
                <a:latin typeface="Century Gothic"/>
                <a:cs typeface="Century Gothic"/>
              </a:rPr>
              <a:t>Valutazione </a:t>
            </a:r>
            <a:r>
              <a:rPr dirty="0" sz="1300" spc="-45" b="1">
                <a:latin typeface="Century Gothic"/>
                <a:cs typeface="Century Gothic"/>
              </a:rPr>
              <a:t>del modello</a:t>
            </a:r>
            <a:r>
              <a:rPr dirty="0" sz="1300" spc="-175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gestionale</a:t>
            </a:r>
            <a:r>
              <a:rPr dirty="0" sz="1300" spc="-35">
                <a:latin typeface="Century Gothic"/>
                <a:cs typeface="Century Gothic"/>
              </a:rPr>
              <a:t>:</a:t>
            </a:r>
            <a:endParaRPr sz="1300">
              <a:latin typeface="Century Gothic"/>
              <a:cs typeface="Century Gothic"/>
            </a:endParaRPr>
          </a:p>
          <a:p>
            <a:pPr algn="just" marL="698500" marR="5080" indent="-228600">
              <a:lnSpc>
                <a:spcPct val="147300"/>
              </a:lnSpc>
              <a:spcBef>
                <a:spcPts val="800"/>
              </a:spcBef>
            </a:pPr>
            <a:r>
              <a:rPr dirty="0" sz="1000" spc="-40">
                <a:latin typeface="Courier New"/>
                <a:cs typeface="Courier New"/>
              </a:rPr>
              <a:t>o </a:t>
            </a:r>
            <a:r>
              <a:rPr dirty="0" sz="1300" spc="-50">
                <a:latin typeface="Century Gothic"/>
                <a:cs typeface="Century Gothic"/>
              </a:rPr>
              <a:t>Esame </a:t>
            </a:r>
            <a:r>
              <a:rPr dirty="0" sz="1300" spc="-40">
                <a:latin typeface="Century Gothic"/>
                <a:cs typeface="Century Gothic"/>
              </a:rPr>
              <a:t>del </a:t>
            </a:r>
            <a:r>
              <a:rPr dirty="0" sz="1300" spc="-45">
                <a:latin typeface="Century Gothic"/>
                <a:cs typeface="Century Gothic"/>
              </a:rPr>
              <a:t>modello </a:t>
            </a:r>
            <a:r>
              <a:rPr dirty="0" sz="1300" spc="-40">
                <a:latin typeface="Century Gothic"/>
                <a:cs typeface="Century Gothic"/>
              </a:rPr>
              <a:t>gestionale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45">
                <a:latin typeface="Century Gothic"/>
                <a:cs typeface="Century Gothic"/>
              </a:rPr>
              <a:t>del </a:t>
            </a:r>
            <a:r>
              <a:rPr dirty="0" sz="1300" spc="-40">
                <a:latin typeface="Century Gothic"/>
                <a:cs typeface="Century Gothic"/>
              </a:rPr>
              <a:t>sistema informativo  </a:t>
            </a:r>
            <a:r>
              <a:rPr dirty="0" sz="1300" spc="-35">
                <a:latin typeface="Century Gothic"/>
                <a:cs typeface="Century Gothic"/>
              </a:rPr>
              <a:t>dell'impresa.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86680" y="172619"/>
            <a:ext cx="2726690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7700"/>
              </a:lnSpc>
              <a:spcBef>
                <a:spcPts val="100"/>
              </a:spcBef>
              <a:tabLst>
                <a:tab pos="240665" algn="l"/>
              </a:tabLst>
            </a:pPr>
            <a:r>
              <a:rPr dirty="0" sz="1000" spc="-40">
                <a:latin typeface="Courier New"/>
                <a:cs typeface="Courier New"/>
              </a:rPr>
              <a:t>o	</a:t>
            </a:r>
            <a:r>
              <a:rPr dirty="0" sz="1300" spc="-45">
                <a:latin typeface="Century Gothic"/>
                <a:cs typeface="Century Gothic"/>
              </a:rPr>
              <a:t>Importanza </a:t>
            </a:r>
            <a:r>
              <a:rPr dirty="0" sz="1300" spc="-40">
                <a:latin typeface="Century Gothic"/>
                <a:cs typeface="Century Gothic"/>
              </a:rPr>
              <a:t>del </a:t>
            </a:r>
            <a:r>
              <a:rPr dirty="0" sz="1300" spc="-30">
                <a:latin typeface="Century Gothic"/>
                <a:cs typeface="Century Gothic"/>
              </a:rPr>
              <a:t>flusso</a:t>
            </a:r>
            <a:r>
              <a:rPr dirty="0" sz="1300" spc="-100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informativo  </a:t>
            </a:r>
            <a:r>
              <a:rPr dirty="0" sz="1300" spc="-45">
                <a:latin typeface="Century Gothic"/>
                <a:cs typeface="Century Gothic"/>
              </a:rPr>
              <a:t>per </a:t>
            </a:r>
            <a:r>
              <a:rPr dirty="0" sz="1300" spc="-35">
                <a:latin typeface="Century Gothic"/>
                <a:cs typeface="Century Gothic"/>
              </a:rPr>
              <a:t>l'operatività</a:t>
            </a:r>
            <a:r>
              <a:rPr dirty="0" sz="1300" spc="15">
                <a:latin typeface="Century Gothic"/>
                <a:cs typeface="Century Gothic"/>
              </a:rPr>
              <a:t> </a:t>
            </a:r>
            <a:r>
              <a:rPr dirty="0" sz="1300" spc="-40">
                <a:latin typeface="Century Gothic"/>
                <a:cs typeface="Century Gothic"/>
              </a:rPr>
              <a:t>aziendale.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9480" y="953769"/>
            <a:ext cx="313118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3. </a:t>
            </a:r>
            <a:r>
              <a:rPr dirty="0" sz="1300" spc="-40" b="1">
                <a:latin typeface="Century Gothic"/>
                <a:cs typeface="Century Gothic"/>
              </a:rPr>
              <a:t>Valutazione degli </a:t>
            </a:r>
            <a:r>
              <a:rPr dirty="0" sz="1300" spc="-35" b="1">
                <a:latin typeface="Century Gothic"/>
                <a:cs typeface="Century Gothic"/>
              </a:rPr>
              <a:t>assetti</a:t>
            </a:r>
            <a:r>
              <a:rPr dirty="0" sz="1300" spc="-170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organizzativi</a:t>
            </a:r>
            <a:r>
              <a:rPr dirty="0" sz="1300" spc="-35">
                <a:latin typeface="Century Gothic"/>
                <a:cs typeface="Century Gothic"/>
              </a:rPr>
              <a:t>: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86680" y="1251864"/>
            <a:ext cx="2726690" cy="11944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41300" marR="5080" indent="-228600">
              <a:lnSpc>
                <a:spcPct val="147400"/>
              </a:lnSpc>
              <a:spcBef>
                <a:spcPts val="105"/>
              </a:spcBef>
            </a:pPr>
            <a:r>
              <a:rPr dirty="0" sz="1000" spc="-40">
                <a:latin typeface="Courier New"/>
                <a:cs typeface="Courier New"/>
              </a:rPr>
              <a:t>o </a:t>
            </a:r>
            <a:r>
              <a:rPr dirty="0" sz="1300" spc="-35">
                <a:latin typeface="Century Gothic"/>
                <a:cs typeface="Century Gothic"/>
              </a:rPr>
              <a:t>Analisi </a:t>
            </a:r>
            <a:r>
              <a:rPr dirty="0" sz="1300" spc="-40">
                <a:latin typeface="Century Gothic"/>
                <a:cs typeface="Century Gothic"/>
              </a:rPr>
              <a:t>dell'adeguatezza della  </a:t>
            </a:r>
            <a:r>
              <a:rPr dirty="0" sz="1300" spc="-35">
                <a:latin typeface="Century Gothic"/>
                <a:cs typeface="Century Gothic"/>
              </a:rPr>
              <a:t>struttura organizzativa rispetto  alla </a:t>
            </a:r>
            <a:r>
              <a:rPr dirty="0" sz="1300" spc="-40">
                <a:latin typeface="Century Gothic"/>
                <a:cs typeface="Century Gothic"/>
              </a:rPr>
              <a:t>natura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45">
                <a:latin typeface="Century Gothic"/>
                <a:cs typeface="Century Gothic"/>
              </a:rPr>
              <a:t>dimensione  </a:t>
            </a:r>
            <a:r>
              <a:rPr dirty="0" sz="1300" spc="-35">
                <a:latin typeface="Century Gothic"/>
                <a:cs typeface="Century Gothic"/>
              </a:rPr>
              <a:t>dell'impresa.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29480" y="2522881"/>
            <a:ext cx="3183255" cy="607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6900"/>
              </a:lnSpc>
              <a:spcBef>
                <a:spcPts val="100"/>
              </a:spcBef>
              <a:tabLst>
                <a:tab pos="1728470" algn="l"/>
                <a:tab pos="2698750" algn="l"/>
              </a:tabLst>
            </a:pPr>
            <a:r>
              <a:rPr dirty="0" sz="1300" spc="-40">
                <a:latin typeface="Century Gothic"/>
                <a:cs typeface="Century Gothic"/>
              </a:rPr>
              <a:t>4</a:t>
            </a:r>
            <a:r>
              <a:rPr dirty="0" sz="1300" spc="-25">
                <a:latin typeface="Century Gothic"/>
                <a:cs typeface="Century Gothic"/>
              </a:rPr>
              <a:t>.</a:t>
            </a:r>
            <a:r>
              <a:rPr dirty="0" sz="1300">
                <a:latin typeface="Century Gothic"/>
                <a:cs typeface="Century Gothic"/>
              </a:rPr>
              <a:t> </a:t>
            </a:r>
            <a:r>
              <a:rPr dirty="0" sz="1300" spc="55">
                <a:latin typeface="Century Gothic"/>
                <a:cs typeface="Century Gothic"/>
              </a:rPr>
              <a:t> </a:t>
            </a:r>
            <a:r>
              <a:rPr dirty="0" sz="1300" spc="-55" b="1">
                <a:latin typeface="Century Gothic"/>
                <a:cs typeface="Century Gothic"/>
              </a:rPr>
              <a:t>V</a:t>
            </a:r>
            <a:r>
              <a:rPr dirty="0" sz="1300" spc="-60" b="1">
                <a:latin typeface="Century Gothic"/>
                <a:cs typeface="Century Gothic"/>
              </a:rPr>
              <a:t>a</a:t>
            </a:r>
            <a:r>
              <a:rPr dirty="0" sz="1300" spc="-20" b="1">
                <a:latin typeface="Century Gothic"/>
                <a:cs typeface="Century Gothic"/>
              </a:rPr>
              <a:t>l</a:t>
            </a:r>
            <a:r>
              <a:rPr dirty="0" sz="1300" spc="-35" b="1">
                <a:latin typeface="Century Gothic"/>
                <a:cs typeface="Century Gothic"/>
              </a:rPr>
              <a:t>ut</a:t>
            </a:r>
            <a:r>
              <a:rPr dirty="0" sz="1300" spc="-50" b="1">
                <a:latin typeface="Century Gothic"/>
                <a:cs typeface="Century Gothic"/>
              </a:rPr>
              <a:t>az</a:t>
            </a:r>
            <a:r>
              <a:rPr dirty="0" sz="1300" spc="-5" b="1">
                <a:latin typeface="Century Gothic"/>
                <a:cs typeface="Century Gothic"/>
              </a:rPr>
              <a:t>i</a:t>
            </a:r>
            <a:r>
              <a:rPr dirty="0" sz="1300" spc="-45" b="1">
                <a:latin typeface="Century Gothic"/>
                <a:cs typeface="Century Gothic"/>
              </a:rPr>
              <a:t>on</a:t>
            </a:r>
            <a:r>
              <a:rPr dirty="0" sz="1300" spc="-55" b="1">
                <a:latin typeface="Century Gothic"/>
                <a:cs typeface="Century Gothic"/>
              </a:rPr>
              <a:t>e</a:t>
            </a:r>
            <a:r>
              <a:rPr dirty="0" sz="1300" b="1">
                <a:latin typeface="Century Gothic"/>
                <a:cs typeface="Century Gothic"/>
              </a:rPr>
              <a:t>	</a:t>
            </a:r>
            <a:r>
              <a:rPr dirty="0" sz="1300" spc="-50" b="1">
                <a:latin typeface="Century Gothic"/>
                <a:cs typeface="Century Gothic"/>
              </a:rPr>
              <a:t>de</a:t>
            </a:r>
            <a:r>
              <a:rPr dirty="0" sz="1300" spc="-60" b="1">
                <a:latin typeface="Century Gothic"/>
                <a:cs typeface="Century Gothic"/>
              </a:rPr>
              <a:t>g</a:t>
            </a:r>
            <a:r>
              <a:rPr dirty="0" sz="1300" spc="-20" b="1">
                <a:latin typeface="Century Gothic"/>
                <a:cs typeface="Century Gothic"/>
              </a:rPr>
              <a:t>li</a:t>
            </a:r>
            <a:r>
              <a:rPr dirty="0" sz="1300" b="1">
                <a:latin typeface="Century Gothic"/>
                <a:cs typeface="Century Gothic"/>
              </a:rPr>
              <a:t>	</a:t>
            </a:r>
            <a:r>
              <a:rPr dirty="0" sz="1300" spc="-50" b="1">
                <a:latin typeface="Century Gothic"/>
                <a:cs typeface="Century Gothic"/>
              </a:rPr>
              <a:t>a</a:t>
            </a:r>
            <a:r>
              <a:rPr dirty="0" sz="1300" spc="-35" b="1">
                <a:latin typeface="Century Gothic"/>
                <a:cs typeface="Century Gothic"/>
              </a:rPr>
              <a:t>s</a:t>
            </a:r>
            <a:r>
              <a:rPr dirty="0" sz="1300" spc="-20" b="1">
                <a:latin typeface="Century Gothic"/>
                <a:cs typeface="Century Gothic"/>
              </a:rPr>
              <a:t>s</a:t>
            </a:r>
            <a:r>
              <a:rPr dirty="0" sz="1300" spc="-50" b="1">
                <a:latin typeface="Century Gothic"/>
                <a:cs typeface="Century Gothic"/>
              </a:rPr>
              <a:t>e</a:t>
            </a:r>
            <a:r>
              <a:rPr dirty="0" sz="1300" spc="-35" b="1">
                <a:latin typeface="Century Gothic"/>
                <a:cs typeface="Century Gothic"/>
              </a:rPr>
              <a:t>tt</a:t>
            </a:r>
            <a:r>
              <a:rPr dirty="0" sz="1300" spc="-25" b="1">
                <a:latin typeface="Century Gothic"/>
                <a:cs typeface="Century Gothic"/>
              </a:rPr>
              <a:t>i  </a:t>
            </a:r>
            <a:r>
              <a:rPr dirty="0" sz="1300" spc="-35" b="1">
                <a:latin typeface="Century Gothic"/>
                <a:cs typeface="Century Gothic"/>
              </a:rPr>
              <a:t>amministrativi</a:t>
            </a:r>
            <a:r>
              <a:rPr dirty="0" sz="1300" spc="-35">
                <a:latin typeface="Century Gothic"/>
                <a:cs typeface="Century Gothic"/>
              </a:rPr>
              <a:t>: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86680" y="3206013"/>
            <a:ext cx="2725420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7700"/>
              </a:lnSpc>
              <a:spcBef>
                <a:spcPts val="100"/>
              </a:spcBef>
              <a:tabLst>
                <a:tab pos="240665" algn="l"/>
              </a:tabLst>
            </a:pPr>
            <a:r>
              <a:rPr dirty="0" sz="1000" spc="-40">
                <a:latin typeface="Courier New"/>
                <a:cs typeface="Courier New"/>
              </a:rPr>
              <a:t>o	</a:t>
            </a:r>
            <a:r>
              <a:rPr dirty="0" sz="1300" spc="-35">
                <a:latin typeface="Century Gothic"/>
                <a:cs typeface="Century Gothic"/>
              </a:rPr>
              <a:t>Analisi </a:t>
            </a:r>
            <a:r>
              <a:rPr dirty="0" sz="1300" spc="-40">
                <a:latin typeface="Century Gothic"/>
                <a:cs typeface="Century Gothic"/>
              </a:rPr>
              <a:t>dei modelli di gestione </a:t>
            </a:r>
            <a:r>
              <a:rPr dirty="0" sz="1300" spc="-55">
                <a:latin typeface="Century Gothic"/>
                <a:cs typeface="Century Gothic"/>
              </a:rPr>
              <a:t>e  </a:t>
            </a:r>
            <a:r>
              <a:rPr dirty="0" sz="1300" spc="-45">
                <a:latin typeface="Century Gothic"/>
                <a:cs typeface="Century Gothic"/>
              </a:rPr>
              <a:t>dei </a:t>
            </a:r>
            <a:r>
              <a:rPr dirty="0" sz="1300" spc="-40">
                <a:latin typeface="Century Gothic"/>
                <a:cs typeface="Century Gothic"/>
              </a:rPr>
              <a:t>processi </a:t>
            </a:r>
            <a:r>
              <a:rPr dirty="0" sz="1300" spc="-35">
                <a:latin typeface="Century Gothic"/>
                <a:cs typeface="Century Gothic"/>
              </a:rPr>
              <a:t>decisionali</a:t>
            </a:r>
            <a:r>
              <a:rPr dirty="0" sz="1300" spc="3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interni.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29480" y="3986911"/>
            <a:ext cx="284607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35">
                <a:latin typeface="Century Gothic"/>
                <a:cs typeface="Century Gothic"/>
              </a:rPr>
              <a:t>5. </a:t>
            </a:r>
            <a:r>
              <a:rPr dirty="0" sz="1300" spc="-40" b="1">
                <a:latin typeface="Century Gothic"/>
                <a:cs typeface="Century Gothic"/>
              </a:rPr>
              <a:t>Valutazione degli </a:t>
            </a:r>
            <a:r>
              <a:rPr dirty="0" sz="1300" spc="-35" b="1">
                <a:latin typeface="Century Gothic"/>
                <a:cs typeface="Century Gothic"/>
              </a:rPr>
              <a:t>assetti</a:t>
            </a:r>
            <a:r>
              <a:rPr dirty="0" sz="1300" spc="-180" b="1">
                <a:latin typeface="Century Gothic"/>
                <a:cs typeface="Century Gothic"/>
              </a:rPr>
              <a:t> </a:t>
            </a:r>
            <a:r>
              <a:rPr dirty="0" sz="1300" spc="-35" b="1">
                <a:latin typeface="Century Gothic"/>
                <a:cs typeface="Century Gothic"/>
              </a:rPr>
              <a:t>contabili</a:t>
            </a:r>
            <a:r>
              <a:rPr dirty="0" sz="1300" spc="-35">
                <a:latin typeface="Century Gothic"/>
                <a:cs typeface="Century Gothic"/>
              </a:rPr>
              <a:t>: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86680" y="4285006"/>
            <a:ext cx="2724785" cy="610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47700"/>
              </a:lnSpc>
              <a:spcBef>
                <a:spcPts val="100"/>
              </a:spcBef>
              <a:tabLst>
                <a:tab pos="240665" algn="l"/>
              </a:tabLst>
            </a:pPr>
            <a:r>
              <a:rPr dirty="0" sz="1000" spc="-40">
                <a:latin typeface="Courier New"/>
                <a:cs typeface="Courier New"/>
              </a:rPr>
              <a:t>o	</a:t>
            </a:r>
            <a:r>
              <a:rPr dirty="0" sz="1300" spc="-45">
                <a:latin typeface="Century Gothic"/>
                <a:cs typeface="Century Gothic"/>
              </a:rPr>
              <a:t>Raccolta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40">
                <a:latin typeface="Century Gothic"/>
                <a:cs typeface="Century Gothic"/>
              </a:rPr>
              <a:t>trasformazione dei  dati </a:t>
            </a:r>
            <a:r>
              <a:rPr dirty="0" sz="1300" spc="-35">
                <a:latin typeface="Century Gothic"/>
                <a:cs typeface="Century Gothic"/>
              </a:rPr>
              <a:t>in </a:t>
            </a:r>
            <a:r>
              <a:rPr dirty="0" sz="1300" spc="-40">
                <a:latin typeface="Century Gothic"/>
                <a:cs typeface="Century Gothic"/>
              </a:rPr>
              <a:t>informazioni</a:t>
            </a:r>
            <a:r>
              <a:rPr dirty="0" sz="1300" spc="15">
                <a:latin typeface="Century Gothic"/>
                <a:cs typeface="Century Gothic"/>
              </a:rPr>
              <a:t> </a:t>
            </a:r>
            <a:r>
              <a:rPr dirty="0" sz="1300" spc="-20">
                <a:latin typeface="Century Gothic"/>
                <a:cs typeface="Century Gothic"/>
              </a:rPr>
              <a:t>utili.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00880" y="5065903"/>
            <a:ext cx="3411220" cy="6165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40" b="1">
                <a:latin typeface="Century Gothic"/>
                <a:cs typeface="Century Gothic"/>
              </a:rPr>
              <a:t>Monitoraggio Continuativo </a:t>
            </a:r>
            <a:r>
              <a:rPr dirty="0" sz="1300" spc="-55" b="1">
                <a:latin typeface="Century Gothic"/>
                <a:cs typeface="Century Gothic"/>
              </a:rPr>
              <a:t>e</a:t>
            </a:r>
            <a:r>
              <a:rPr dirty="0" sz="1300" spc="30" b="1">
                <a:latin typeface="Century Gothic"/>
                <a:cs typeface="Century Gothic"/>
              </a:rPr>
              <a:t> </a:t>
            </a:r>
            <a:r>
              <a:rPr dirty="0" sz="1300" spc="-40" b="1">
                <a:latin typeface="Century Gothic"/>
                <a:cs typeface="Century Gothic"/>
              </a:rPr>
              <a:t>KPI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tabLst>
                <a:tab pos="255904" algn="l"/>
                <a:tab pos="1205230" algn="l"/>
                <a:tab pos="1999614" algn="l"/>
                <a:tab pos="2368550" algn="l"/>
              </a:tabLst>
            </a:pPr>
            <a:r>
              <a:rPr dirty="0" sz="1300" spc="-25">
                <a:latin typeface="Century Gothic"/>
                <a:cs typeface="Century Gothic"/>
              </a:rPr>
              <a:t>I</a:t>
            </a:r>
            <a:r>
              <a:rPr dirty="0" sz="1300" spc="-20">
                <a:latin typeface="Century Gothic"/>
                <a:cs typeface="Century Gothic"/>
              </a:rPr>
              <a:t>l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15">
                <a:latin typeface="Century Gothic"/>
                <a:cs typeface="Century Gothic"/>
              </a:rPr>
              <a:t>l</a:t>
            </a:r>
            <a:r>
              <a:rPr dirty="0" sz="1300" spc="-55">
                <a:latin typeface="Century Gothic"/>
                <a:cs typeface="Century Gothic"/>
              </a:rPr>
              <a:t>eg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35">
                <a:latin typeface="Century Gothic"/>
                <a:cs typeface="Century Gothic"/>
              </a:rPr>
              <a:t>s</a:t>
            </a:r>
            <a:r>
              <a:rPr dirty="0" sz="1300" spc="-15">
                <a:latin typeface="Century Gothic"/>
                <a:cs typeface="Century Gothic"/>
              </a:rPr>
              <a:t>l</a:t>
            </a:r>
            <a:r>
              <a:rPr dirty="0" sz="1300" spc="-55">
                <a:latin typeface="Century Gothic"/>
                <a:cs typeface="Century Gothic"/>
              </a:rPr>
              <a:t>a</a:t>
            </a:r>
            <a:r>
              <a:rPr dirty="0" sz="1300" spc="-25">
                <a:latin typeface="Century Gothic"/>
                <a:cs typeface="Century Gothic"/>
              </a:rPr>
              <a:t>t</a:t>
            </a:r>
            <a:r>
              <a:rPr dirty="0" sz="1300" spc="-45">
                <a:latin typeface="Century Gothic"/>
                <a:cs typeface="Century Gothic"/>
              </a:rPr>
              <a:t>ore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25">
                <a:latin typeface="Century Gothic"/>
                <a:cs typeface="Century Gothic"/>
              </a:rPr>
              <a:t>r</a:t>
            </a:r>
            <a:r>
              <a:rPr dirty="0" sz="1300" spc="-15">
                <a:latin typeface="Century Gothic"/>
                <a:cs typeface="Century Gothic"/>
              </a:rPr>
              <a:t>i</a:t>
            </a:r>
            <a:r>
              <a:rPr dirty="0" sz="1300" spc="-50">
                <a:latin typeface="Century Gothic"/>
                <a:cs typeface="Century Gothic"/>
              </a:rPr>
              <a:t>ch</a:t>
            </a:r>
            <a:r>
              <a:rPr dirty="0" sz="1300" spc="-5">
                <a:latin typeface="Century Gothic"/>
                <a:cs typeface="Century Gothic"/>
              </a:rPr>
              <a:t>i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 spc="-45">
                <a:latin typeface="Century Gothic"/>
                <a:cs typeface="Century Gothic"/>
              </a:rPr>
              <a:t>d</a:t>
            </a:r>
            <a:r>
              <a:rPr dirty="0" sz="1300" spc="-55">
                <a:latin typeface="Century Gothic"/>
                <a:cs typeface="Century Gothic"/>
              </a:rPr>
              <a:t>e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40">
                <a:latin typeface="Century Gothic"/>
                <a:cs typeface="Century Gothic"/>
              </a:rPr>
              <a:t>u</a:t>
            </a:r>
            <a:r>
              <a:rPr dirty="0" sz="1300" spc="-50">
                <a:latin typeface="Century Gothic"/>
                <a:cs typeface="Century Gothic"/>
              </a:rPr>
              <a:t>n</a:t>
            </a:r>
            <a:r>
              <a:rPr dirty="0" sz="1300">
                <a:latin typeface="Century Gothic"/>
                <a:cs typeface="Century Gothic"/>
              </a:rPr>
              <a:t>	</a:t>
            </a:r>
            <a:r>
              <a:rPr dirty="0" sz="1300" spc="-75">
                <a:latin typeface="Century Gothic"/>
                <a:cs typeface="Century Gothic"/>
              </a:rPr>
              <a:t>m</a:t>
            </a:r>
            <a:r>
              <a:rPr dirty="0" sz="1300" spc="-45">
                <a:latin typeface="Century Gothic"/>
                <a:cs typeface="Century Gothic"/>
              </a:rPr>
              <a:t>o</a:t>
            </a:r>
            <a:r>
              <a:rPr dirty="0" sz="1300" spc="-50">
                <a:latin typeface="Century Gothic"/>
                <a:cs typeface="Century Gothic"/>
              </a:rPr>
              <a:t>n</a:t>
            </a:r>
            <a:r>
              <a:rPr dirty="0" sz="1300" spc="-20">
                <a:latin typeface="Century Gothic"/>
                <a:cs typeface="Century Gothic"/>
              </a:rPr>
              <a:t>it</a:t>
            </a:r>
            <a:r>
              <a:rPr dirty="0" sz="1300" spc="-40">
                <a:latin typeface="Century Gothic"/>
                <a:cs typeface="Century Gothic"/>
              </a:rPr>
              <a:t>or</a:t>
            </a:r>
            <a:r>
              <a:rPr dirty="0" sz="1300" spc="-40">
                <a:latin typeface="Century Gothic"/>
                <a:cs typeface="Century Gothic"/>
              </a:rPr>
              <a:t>a</a:t>
            </a:r>
            <a:r>
              <a:rPr dirty="0" sz="1300" spc="-40">
                <a:latin typeface="Century Gothic"/>
                <a:cs typeface="Century Gothic"/>
              </a:rPr>
              <a:t>ggi</a:t>
            </a:r>
            <a:r>
              <a:rPr dirty="0" sz="1300" spc="-55">
                <a:latin typeface="Century Gothic"/>
                <a:cs typeface="Century Gothic"/>
              </a:rPr>
              <a:t>o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00880" y="5658384"/>
            <a:ext cx="3411220" cy="17754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7200"/>
              </a:lnSpc>
              <a:spcBef>
                <a:spcPts val="95"/>
              </a:spcBef>
            </a:pPr>
            <a:r>
              <a:rPr dirty="0" sz="1300" spc="-40">
                <a:latin typeface="Century Gothic"/>
                <a:cs typeface="Century Gothic"/>
              </a:rPr>
              <a:t>continuativo </a:t>
            </a:r>
            <a:r>
              <a:rPr dirty="0" sz="1300" spc="-45">
                <a:latin typeface="Century Gothic"/>
                <a:cs typeface="Century Gothic"/>
              </a:rPr>
              <a:t>dell'andamento </a:t>
            </a:r>
            <a:r>
              <a:rPr dirty="0" sz="1300" spc="-40">
                <a:latin typeface="Century Gothic"/>
                <a:cs typeface="Century Gothic"/>
              </a:rPr>
              <a:t>aziendale,  </a:t>
            </a:r>
            <a:r>
              <a:rPr dirty="0" sz="1300" spc="-45">
                <a:latin typeface="Century Gothic"/>
                <a:cs typeface="Century Gothic"/>
              </a:rPr>
              <a:t>includendo</a:t>
            </a:r>
            <a:r>
              <a:rPr dirty="0" sz="1300" spc="265">
                <a:latin typeface="Century Gothic"/>
                <a:cs typeface="Century Gothic"/>
              </a:rPr>
              <a:t> </a:t>
            </a:r>
            <a:r>
              <a:rPr dirty="0" sz="1300" spc="-30">
                <a:latin typeface="Century Gothic"/>
                <a:cs typeface="Century Gothic"/>
              </a:rPr>
              <a:t>l'uso </a:t>
            </a:r>
            <a:r>
              <a:rPr dirty="0" sz="1300" spc="-40">
                <a:latin typeface="Century Gothic"/>
                <a:cs typeface="Century Gothic"/>
              </a:rPr>
              <a:t>di KPI </a:t>
            </a:r>
            <a:r>
              <a:rPr dirty="0" sz="1300" spc="-45">
                <a:latin typeface="Century Gothic"/>
                <a:cs typeface="Century Gothic"/>
              </a:rPr>
              <a:t>(Key  Performance  </a:t>
            </a:r>
            <a:r>
              <a:rPr dirty="0" sz="1300" spc="-40">
                <a:latin typeface="Century Gothic"/>
                <a:cs typeface="Century Gothic"/>
              </a:rPr>
              <a:t>Indicators) </a:t>
            </a:r>
            <a:r>
              <a:rPr dirty="0" sz="1300" spc="-30">
                <a:latin typeface="Century Gothic"/>
                <a:cs typeface="Century Gothic"/>
              </a:rPr>
              <a:t>qualitativi. </a:t>
            </a:r>
            <a:r>
              <a:rPr dirty="0" sz="1300" spc="-20">
                <a:latin typeface="Century Gothic"/>
                <a:cs typeface="Century Gothic"/>
              </a:rPr>
              <a:t>I </a:t>
            </a:r>
            <a:r>
              <a:rPr dirty="0" sz="1300" spc="-40">
                <a:latin typeface="Century Gothic"/>
                <a:cs typeface="Century Gothic"/>
              </a:rPr>
              <a:t>KPI </a:t>
            </a:r>
            <a:r>
              <a:rPr dirty="0" sz="1300" spc="-45">
                <a:latin typeface="Century Gothic"/>
                <a:cs typeface="Century Gothic"/>
              </a:rPr>
              <a:t>sono </a:t>
            </a:r>
            <a:r>
              <a:rPr dirty="0" sz="1300" spc="-35">
                <a:latin typeface="Century Gothic"/>
                <a:cs typeface="Century Gothic"/>
              </a:rPr>
              <a:t>misuratori </a:t>
            </a:r>
            <a:r>
              <a:rPr dirty="0" sz="1300" spc="-40">
                <a:latin typeface="Century Gothic"/>
                <a:cs typeface="Century Gothic"/>
              </a:rPr>
              <a:t>di  </a:t>
            </a:r>
            <a:r>
              <a:rPr dirty="0" sz="1300" spc="-45">
                <a:latin typeface="Century Gothic"/>
                <a:cs typeface="Century Gothic"/>
              </a:rPr>
              <a:t>grandezze non </a:t>
            </a:r>
            <a:r>
              <a:rPr dirty="0" sz="1300" spc="-40">
                <a:latin typeface="Century Gothic"/>
                <a:cs typeface="Century Gothic"/>
              </a:rPr>
              <a:t>economico/finanziarie </a:t>
            </a:r>
            <a:r>
              <a:rPr dirty="0" sz="1300" spc="-50">
                <a:latin typeface="Century Gothic"/>
                <a:cs typeface="Century Gothic"/>
              </a:rPr>
              <a:t>che  </a:t>
            </a:r>
            <a:r>
              <a:rPr dirty="0" sz="1300" spc="-45">
                <a:latin typeface="Century Gothic"/>
                <a:cs typeface="Century Gothic"/>
              </a:rPr>
              <a:t>permettono </a:t>
            </a:r>
            <a:r>
              <a:rPr dirty="0" sz="1300" spc="-35">
                <a:latin typeface="Century Gothic"/>
                <a:cs typeface="Century Gothic"/>
              </a:rPr>
              <a:t>valutazioni </a:t>
            </a:r>
            <a:r>
              <a:rPr dirty="0" sz="1300" spc="-40">
                <a:latin typeface="Century Gothic"/>
                <a:cs typeface="Century Gothic"/>
              </a:rPr>
              <a:t>rapide </a:t>
            </a:r>
            <a:r>
              <a:rPr dirty="0" sz="1300" spc="-55">
                <a:latin typeface="Century Gothic"/>
                <a:cs typeface="Century Gothic"/>
              </a:rPr>
              <a:t>e </a:t>
            </a:r>
            <a:r>
              <a:rPr dirty="0" sz="1300" spc="-40">
                <a:latin typeface="Century Gothic"/>
                <a:cs typeface="Century Gothic"/>
              </a:rPr>
              <a:t>continue,  indipendenti </a:t>
            </a:r>
            <a:r>
              <a:rPr dirty="0" sz="1300" spc="-45">
                <a:latin typeface="Century Gothic"/>
                <a:cs typeface="Century Gothic"/>
              </a:rPr>
              <a:t>dal </a:t>
            </a:r>
            <a:r>
              <a:rPr dirty="0" sz="1300" spc="-40">
                <a:latin typeface="Century Gothic"/>
                <a:cs typeface="Century Gothic"/>
              </a:rPr>
              <a:t>bilancio</a:t>
            </a:r>
            <a:r>
              <a:rPr dirty="0" sz="1300" spc="45">
                <a:latin typeface="Century Gothic"/>
                <a:cs typeface="Century Gothic"/>
              </a:rPr>
              <a:t> </a:t>
            </a:r>
            <a:r>
              <a:rPr dirty="0" sz="1300" spc="-35">
                <a:latin typeface="Century Gothic"/>
                <a:cs typeface="Century Gothic"/>
              </a:rPr>
              <a:t>d'esercizio.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013200" y="8007490"/>
            <a:ext cx="3390900" cy="2311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Studio Luongo</dc:creator>
  <dcterms:created xsi:type="dcterms:W3CDTF">2024-11-22T18:20:15Z</dcterms:created>
  <dcterms:modified xsi:type="dcterms:W3CDTF">2024-11-22T18:20:15Z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2024-11-22T00:00:00Z</vt:filetime>
  </property>
  <property fmtid="{D5CDD505-2E9C-101B-9397-08002B2CF9AE}" pid="3" name="Creator">
    <vt:lpwstr>Microsoft® Word per Microsoft 365</vt:lpwstr>
  </property>
  <property fmtid="{D5CDD505-2E9C-101B-9397-08002B2CF9AE}" pid="4" name="LastSaved">
    <vt:filetime>2024-11-22T00:00:00Z</vt:filetime>
  </property>
</Properties>
</file>